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48" r:id="rId2"/>
  </p:sldMasterIdLst>
  <p:notesMasterIdLst>
    <p:notesMasterId r:id="rId44"/>
  </p:notesMasterIdLst>
  <p:sldIdLst>
    <p:sldId id="280" r:id="rId3"/>
    <p:sldId id="307" r:id="rId4"/>
    <p:sldId id="309" r:id="rId5"/>
    <p:sldId id="322" r:id="rId6"/>
    <p:sldId id="308" r:id="rId7"/>
    <p:sldId id="285" r:id="rId8"/>
    <p:sldId id="292" r:id="rId9"/>
    <p:sldId id="293" r:id="rId10"/>
    <p:sldId id="294" r:id="rId11"/>
    <p:sldId id="295" r:id="rId12"/>
    <p:sldId id="296" r:id="rId13"/>
    <p:sldId id="297" r:id="rId14"/>
    <p:sldId id="299" r:id="rId15"/>
    <p:sldId id="300" r:id="rId16"/>
    <p:sldId id="298" r:id="rId17"/>
    <p:sldId id="330" r:id="rId18"/>
    <p:sldId id="301" r:id="rId19"/>
    <p:sldId id="303" r:id="rId20"/>
    <p:sldId id="302" r:id="rId21"/>
    <p:sldId id="304" r:id="rId22"/>
    <p:sldId id="312" r:id="rId23"/>
    <p:sldId id="311" r:id="rId24"/>
    <p:sldId id="314" r:id="rId25"/>
    <p:sldId id="313" r:id="rId26"/>
    <p:sldId id="310" r:id="rId27"/>
    <p:sldId id="306" r:id="rId28"/>
    <p:sldId id="315" r:id="rId29"/>
    <p:sldId id="318" r:id="rId30"/>
    <p:sldId id="317" r:id="rId31"/>
    <p:sldId id="319" r:id="rId32"/>
    <p:sldId id="320" r:id="rId33"/>
    <p:sldId id="321" r:id="rId34"/>
    <p:sldId id="316" r:id="rId35"/>
    <p:sldId id="323" r:id="rId36"/>
    <p:sldId id="324" r:id="rId37"/>
    <p:sldId id="325" r:id="rId38"/>
    <p:sldId id="326" r:id="rId39"/>
    <p:sldId id="327" r:id="rId40"/>
    <p:sldId id="329" r:id="rId41"/>
    <p:sldId id="328" r:id="rId42"/>
    <p:sldId id="276"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86F66-11D4-4A72-B952-EFFA9126EEB3}" v="12" dt="2020-08-05T06:58:07.063"/>
    <p1510:client id="{0DE4B7D3-71F5-40E1-9D8A-25D6EBA55D44}" v="1" dt="2020-07-17T05:14:04.117"/>
    <p1510:client id="{10304B5F-4715-4E09-B09B-EB5741AB4EE7}" v="15" dt="2020-08-06T00:35:17.565"/>
    <p1510:client id="{1079B598-3B4C-486C-ADE9-E42B656CE918}" v="10" dt="2020-08-06T01:19:22.741"/>
    <p1510:client id="{20CFEA87-35F0-4F54-D3C3-877220A412FA}" v="1" dt="2020-08-31T23:51:26.142"/>
    <p1510:client id="{3410D881-C239-4251-B55B-1CF4F38CA5EB}" v="745" dt="2020-08-09T11:34:36.733"/>
    <p1510:client id="{3EBC9DA3-D373-4EBB-8DA0-8C40C8D3469F}" v="1669" dt="2020-08-06T14:14:01.682"/>
    <p1510:client id="{42B79A35-0F45-4233-95F0-F1FE5CCF69C6}" v="132" dt="2020-07-16T04:49:40.835"/>
    <p1510:client id="{4DEF0B06-B4B9-408A-A9DF-40C8EE15EA05}" v="29" dt="2020-08-21T02:19:29.062"/>
    <p1510:client id="{536B4468-D34E-4B86-AA15-464BC44893C4}" v="45" dt="2020-08-06T02:47:05.566"/>
    <p1510:client id="{556E988B-19EC-4765-8127-84FB6F15CBF1}" v="16" dt="2020-08-05T23:54:11.572"/>
    <p1510:client id="{5A067113-AA36-46EF-9F00-D9063D16B0F8}" v="14" dt="2020-08-11T11:16:03.691"/>
    <p1510:client id="{5EC9D510-0A2B-4692-A018-2388A3F8641B}" v="2441" dt="2020-08-05T12:53:50.062"/>
    <p1510:client id="{6D0C40CD-AAA3-41D8-BF77-3CC1D93084E2}" v="2" dt="2020-08-05T13:08:17.799"/>
    <p1510:client id="{73D0CA75-5106-4BC5-925C-54C99E21F33B}" v="1" dt="2020-08-11T12:44:33.888"/>
    <p1510:client id="{75F85868-B2B3-4B91-86BC-312F3B0115B9}" v="14" dt="2020-08-12T12:43:14.502"/>
    <p1510:client id="{888C0AB2-7E2D-4437-AF7F-93730ED5800B}" v="30" dt="2020-08-06T00:28:41.663"/>
    <p1510:client id="{D907AACA-FF6F-4578-881C-222EA416E771}" v="150" dt="2021-08-15T12:09:02.624"/>
    <p1510:client id="{DF6C8D7C-2A81-435D-8823-3759FE00FE74}" v="658" dt="2020-07-16T04:29:44.411"/>
    <p1510:client id="{E038BFA0-5AA6-48E2-B396-10F2E7B120B9}" v="126" dt="2020-07-16T05:07:01.617"/>
    <p1510:client id="{EFC30490-8C91-415D-8DBA-D74D45C90DF0}" v="87" dt="2021-08-15T13:03:05.456"/>
    <p1510:client id="{F16BD528-1B07-4158-BFA6-308D4DED56AA}" v="3" dt="2020-08-05T23:52:06.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8D8DF3-54D1-4C32-A16C-D3C1C7DD3778}" type="datetimeFigureOut">
              <a:rPr lang="zh-CN" altLang="en-US" smtClean="0"/>
              <a:t>2021/8/15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CD5FBB-F0F6-4A89-951E-A9C42C7621C4}" type="slidenum">
              <a:rPr lang="zh-CN" altLang="en-US" smtClean="0"/>
              <a:t>‹#›</a:t>
            </a:fld>
            <a:endParaRPr lang="zh-CN" altLang="en-US"/>
          </a:p>
        </p:txBody>
      </p:sp>
    </p:spTree>
    <p:extLst>
      <p:ext uri="{BB962C8B-B14F-4D97-AF65-F5344CB8AC3E}">
        <p14:creationId xmlns:p14="http://schemas.microsoft.com/office/powerpoint/2010/main" val="10002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ea typeface="ＭＳ Ｐゴシック"/>
              </a:rPr>
              <a:t>贪心算法，又名贪婪法，是寻找</a:t>
            </a:r>
            <a:r>
              <a:rPr lang="ja-JP" altLang="en-US" b="1">
                <a:ea typeface="ＭＳ Ｐゴシック"/>
              </a:rPr>
              <a:t>最优解问题</a:t>
            </a:r>
            <a:r>
              <a:rPr lang="ja-JP" altLang="en-US">
                <a:ea typeface="ＭＳ Ｐゴシック"/>
              </a:rPr>
              <a:t>的常用方法，这种方法模式一般将求解过程分成</a:t>
            </a:r>
            <a:r>
              <a:rPr lang="ja-JP" altLang="en-US" b="1">
                <a:ea typeface="ＭＳ Ｐゴシック"/>
              </a:rPr>
              <a:t>若干个步骤</a:t>
            </a:r>
            <a:r>
              <a:rPr lang="ja-JP" altLang="en-US">
                <a:ea typeface="ＭＳ Ｐゴシック"/>
              </a:rPr>
              <a:t>，但每个步骤都应用贪心原则，选取当前状态下</a:t>
            </a:r>
            <a:r>
              <a:rPr lang="ja-JP" altLang="en-US" b="1">
                <a:ea typeface="ＭＳ Ｐゴシック"/>
              </a:rPr>
              <a:t>最好</a:t>
            </a:r>
            <a:r>
              <a:rPr lang="en-US" b="1" dirty="0"/>
              <a:t>/</a:t>
            </a:r>
            <a:r>
              <a:rPr lang="ja-JP" altLang="en-US" b="1">
                <a:ea typeface="ＭＳ Ｐゴシック"/>
              </a:rPr>
              <a:t>最优的选择</a:t>
            </a:r>
            <a:r>
              <a:rPr lang="ja-JP" altLang="en-US">
                <a:ea typeface="ＭＳ Ｐゴシック"/>
              </a:rPr>
              <a:t>（局部最有利的选择），并以此希望最后堆叠出的结果也是最好</a:t>
            </a:r>
            <a:r>
              <a:rPr lang="en-US" dirty="0"/>
              <a:t>/</a:t>
            </a:r>
            <a:r>
              <a:rPr lang="ja-JP" altLang="en-US">
                <a:ea typeface="ＭＳ Ｐゴシック"/>
              </a:rPr>
              <a:t>最优的解。</a:t>
            </a:r>
            <a:r>
              <a:rPr lang="en-US" dirty="0"/>
              <a:t>{</a:t>
            </a:r>
            <a:r>
              <a:rPr lang="ja-JP" altLang="en-US">
                <a:ea typeface="ＭＳ Ｐゴシック"/>
              </a:rPr>
              <a:t>看着这个名字，贪心，贪婪这两字的内在含义最为关键。这就好像一个贪婪的人，他事事都想要眼前看到最好的那个，看不到长远的东西，也不为最终的结果和将来着想，贪图眼前局部的利益最大化，有点走一步看一步的感觉</a:t>
            </a:r>
            <a:r>
              <a:rPr lang="en-US" dirty="0"/>
              <a:t>。}</a:t>
            </a:r>
          </a:p>
        </p:txBody>
      </p:sp>
      <p:sp>
        <p:nvSpPr>
          <p:cNvPr id="4" name="Slide Number Placeholder 3"/>
          <p:cNvSpPr>
            <a:spLocks noGrp="1"/>
          </p:cNvSpPr>
          <p:nvPr>
            <p:ph type="sldNum" sz="quarter" idx="5"/>
          </p:nvPr>
        </p:nvSpPr>
        <p:spPr/>
        <p:txBody>
          <a:bodyPr/>
          <a:lstStyle/>
          <a:p>
            <a:fld id="{09CD5FBB-F0F6-4A89-951E-A9C42C7621C4}" type="slidenum">
              <a:rPr lang="zh-CN" altLang="en-US" smtClean="0"/>
              <a:t>7</a:t>
            </a:fld>
            <a:endParaRPr lang="zh-CN" altLang="en-US"/>
          </a:p>
        </p:txBody>
      </p:sp>
    </p:spTree>
    <p:extLst>
      <p:ext uri="{BB962C8B-B14F-4D97-AF65-F5344CB8AC3E}">
        <p14:creationId xmlns:p14="http://schemas.microsoft.com/office/powerpoint/2010/main" val="597126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120080" y="4941169"/>
            <a:ext cx="7772400" cy="720080"/>
          </a:xfrm>
        </p:spPr>
        <p:txBody>
          <a:bodyPr>
            <a:normAutofit/>
          </a:bodyPr>
          <a:lstStyle>
            <a:lvl1pPr algn="r">
              <a:defRPr sz="2550">
                <a:solidFill>
                  <a:srgbClr val="0060A8"/>
                </a:solidFill>
                <a:latin typeface="Georgia" pitchFamily="18" charset="0"/>
              </a:defRPr>
            </a:lvl1pPr>
          </a:lstStyle>
          <a:p>
            <a:r>
              <a:rPr lang="en-AU"/>
              <a:t>Click to edit Master title style</a:t>
            </a:r>
          </a:p>
        </p:txBody>
      </p:sp>
      <p:sp>
        <p:nvSpPr>
          <p:cNvPr id="3" name="Subtitle 2"/>
          <p:cNvSpPr>
            <a:spLocks noGrp="1"/>
          </p:cNvSpPr>
          <p:nvPr>
            <p:ph type="subTitle" idx="1"/>
          </p:nvPr>
        </p:nvSpPr>
        <p:spPr>
          <a:xfrm>
            <a:off x="2488232" y="4534272"/>
            <a:ext cx="6400800" cy="406896"/>
          </a:xfrm>
        </p:spPr>
        <p:txBody>
          <a:bodyPr>
            <a:normAutofit/>
          </a:bodyPr>
          <a:lstStyle>
            <a:lvl1pPr marL="0" indent="0" algn="r">
              <a:buNone/>
              <a:defRPr sz="1200">
                <a:solidFill>
                  <a:srgbClr val="808285"/>
                </a:solidFill>
                <a:latin typeface="Georgia" pitchFamily="18"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AU"/>
              <a:t>Click to edit Master subtitle style</a:t>
            </a:r>
          </a:p>
        </p:txBody>
      </p:sp>
    </p:spTree>
    <p:extLst>
      <p:ext uri="{BB962C8B-B14F-4D97-AF65-F5344CB8AC3E}">
        <p14:creationId xmlns:p14="http://schemas.microsoft.com/office/powerpoint/2010/main" val="280845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6CA655-4213-41FA-80C9-5FD463FB3267}" type="datetimeFigureOut">
              <a:rPr lang="zh-CN" altLang="en-US" smtClean="0"/>
              <a:t>2021/8/15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B6CA655-4213-41FA-80C9-5FD463FB3267}" type="datetimeFigureOut">
              <a:rPr lang="zh-CN" altLang="en-US" smtClean="0"/>
              <a:t>2021/8/15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B6CA655-4213-41FA-80C9-5FD463FB3267}" type="datetimeFigureOut">
              <a:rPr lang="zh-CN" altLang="en-US" smtClean="0"/>
              <a:t>2021/8/15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B6CA655-4213-41FA-80C9-5FD463FB3267}" type="datetimeFigureOut">
              <a:rPr lang="zh-CN" altLang="en-US" smtClean="0"/>
              <a:t>2021/8/15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B6CA655-4213-41FA-80C9-5FD463FB3267}" type="datetimeFigureOut">
              <a:rPr lang="zh-CN" altLang="en-US" smtClean="0"/>
              <a:t>2021/8/15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B6CA655-4213-41FA-80C9-5FD463FB3267}" type="datetimeFigureOut">
              <a:rPr lang="zh-CN" altLang="en-US" smtClean="0"/>
              <a:t>2021/8/15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B6CA655-4213-41FA-80C9-5FD463FB3267}" type="datetimeFigureOut">
              <a:rPr lang="zh-CN" altLang="en-US" smtClean="0"/>
              <a:t>2021/8/15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B6CA655-4213-41FA-80C9-5FD463FB3267}" type="datetimeFigureOut">
              <a:rPr lang="zh-CN" altLang="en-US" smtClean="0"/>
              <a:t>2021/8/15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6CA655-4213-41FA-80C9-5FD463FB3267}" type="datetimeFigureOut">
              <a:rPr lang="zh-CN" altLang="en-US" smtClean="0"/>
              <a:t>2021/8/15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6CA655-4213-41FA-80C9-5FD463FB3267}" type="datetimeFigureOut">
              <a:rPr lang="zh-CN" altLang="en-US" smtClean="0"/>
              <a:t>2021/8/15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ampus-background.jpg"/>
          <p:cNvPicPr>
            <a:picLocks noChangeAspect="1"/>
          </p:cNvPicPr>
          <p:nvPr userDrawn="1"/>
        </p:nvPicPr>
        <p:blipFill>
          <a:blip r:embed="rId2" cstate="print"/>
          <a:stretch>
            <a:fillRect/>
          </a:stretch>
        </p:blipFill>
        <p:spPr>
          <a:xfrm>
            <a:off x="0" y="0"/>
            <a:ext cx="9144000" cy="6885384"/>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3000" b="0" cap="none" baseline="0">
                <a:solidFill>
                  <a:schemeClr val="bg1"/>
                </a:solidFill>
              </a:defRPr>
            </a:lvl1pPr>
          </a:lstStyle>
          <a:p>
            <a:r>
              <a:rPr lang="en-AU"/>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500">
                <a:solidFill>
                  <a:schemeClr val="bg1">
                    <a:lumMod val="8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AU"/>
              <a:t>Click to edit Master text styles</a:t>
            </a:r>
          </a:p>
        </p:txBody>
      </p:sp>
      <p:pic>
        <p:nvPicPr>
          <p:cNvPr id="9" name="Picture 8" descr="UoA_logo_vert_cmyk_midbg.png"/>
          <p:cNvPicPr/>
          <p:nvPr userDrawn="1"/>
        </p:nvPicPr>
        <p:blipFill>
          <a:blip r:embed="rId3" cstate="screen"/>
          <a:stretch>
            <a:fillRect/>
          </a:stretch>
        </p:blipFill>
        <p:spPr>
          <a:xfrm>
            <a:off x="310773" y="318201"/>
            <a:ext cx="1107584" cy="821279"/>
          </a:xfrm>
          <a:prstGeom prst="rect">
            <a:avLst/>
          </a:prstGeom>
        </p:spPr>
      </p:pic>
    </p:spTree>
    <p:extLst>
      <p:ext uri="{BB962C8B-B14F-4D97-AF65-F5344CB8AC3E}">
        <p14:creationId xmlns:p14="http://schemas.microsoft.com/office/powerpoint/2010/main" val="1942576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Footer Placeholder 4"/>
          <p:cNvSpPr>
            <a:spLocks noGrp="1"/>
          </p:cNvSpPr>
          <p:nvPr>
            <p:ph type="ftr" sz="quarter" idx="11"/>
          </p:nvPr>
        </p:nvSpPr>
        <p:spPr/>
        <p:txBody>
          <a:bodyPr/>
          <a:lstStyle/>
          <a:p>
            <a:r>
              <a:rPr lang="en-AU">
                <a:solidFill>
                  <a:prstClr val="black">
                    <a:tint val="75000"/>
                  </a:prstClr>
                </a:solidFill>
              </a:rPr>
              <a:t>University of Adelaide</a:t>
            </a:r>
          </a:p>
        </p:txBody>
      </p:sp>
      <p:sp>
        <p:nvSpPr>
          <p:cNvPr id="6" name="Slide Number Placeholder 5"/>
          <p:cNvSpPr>
            <a:spLocks noGrp="1"/>
          </p:cNvSpPr>
          <p:nvPr>
            <p:ph type="sldNum" sz="quarter" idx="12"/>
          </p:nvPr>
        </p:nvSpPr>
        <p:spPr/>
        <p:txBody>
          <a:bodyPr/>
          <a:lstStyle/>
          <a:p>
            <a:fld id="{7E8AFECB-488C-4862-A863-69DB259C81CD}" type="slidenum">
              <a:rPr lang="en-AU" smtClean="0"/>
              <a:pPr/>
              <a:t>‹#›</a:t>
            </a:fld>
            <a:endParaRPr lang="en-AU"/>
          </a:p>
        </p:txBody>
      </p:sp>
      <p:cxnSp>
        <p:nvCxnSpPr>
          <p:cNvPr id="10" name="Straight Connector 9"/>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943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3" name="Content Placeholder 2"/>
          <p:cNvSpPr>
            <a:spLocks noGrp="1"/>
          </p:cNvSpPr>
          <p:nvPr>
            <p:ph sz="half" idx="1"/>
          </p:nvPr>
        </p:nvSpPr>
        <p:spPr>
          <a:xfrm>
            <a:off x="457200" y="1412778"/>
            <a:ext cx="4038600" cy="4713387"/>
          </a:xfrm>
        </p:spPr>
        <p:txBody>
          <a:bodyPr>
            <a:normAutofit/>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Content Placeholder 3"/>
          <p:cNvSpPr>
            <a:spLocks noGrp="1"/>
          </p:cNvSpPr>
          <p:nvPr>
            <p:ph sz="half" idx="2"/>
          </p:nvPr>
        </p:nvSpPr>
        <p:spPr>
          <a:xfrm>
            <a:off x="4648200" y="1412778"/>
            <a:ext cx="4038600" cy="4713387"/>
          </a:xfrm>
        </p:spPr>
        <p:txBody>
          <a:bodyPr>
            <a:normAutofit/>
          </a:bodyPr>
          <a:lstStyle>
            <a:lvl1pPr>
              <a:defRPr sz="1800"/>
            </a:lvl1pPr>
            <a:lvl2pPr>
              <a:defRPr sz="1500"/>
            </a:lvl2pPr>
            <a:lvl3pPr>
              <a:defRPr sz="1350"/>
            </a:lvl3pPr>
            <a:lvl4pPr>
              <a:defRPr sz="1200"/>
            </a:lvl4pPr>
            <a:lvl5pPr>
              <a:defRPr sz="1200"/>
            </a:lvl5pPr>
            <a:lvl6pPr>
              <a:defRPr sz="1350"/>
            </a:lvl6pPr>
            <a:lvl7pPr>
              <a:defRPr sz="1350"/>
            </a:lvl7pPr>
            <a:lvl8pPr>
              <a:defRPr sz="1350"/>
            </a:lvl8pPr>
            <a:lvl9pPr>
              <a:defRPr sz="135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6" name="Footer Placeholder 5"/>
          <p:cNvSpPr>
            <a:spLocks noGrp="1"/>
          </p:cNvSpPr>
          <p:nvPr>
            <p:ph type="ftr" sz="quarter" idx="11"/>
          </p:nvPr>
        </p:nvSpPr>
        <p:spPr/>
        <p:txBody>
          <a:bodyPr/>
          <a:lstStyle/>
          <a:p>
            <a:r>
              <a:rPr lang="en-AU">
                <a:solidFill>
                  <a:prstClr val="black">
                    <a:tint val="75000"/>
                  </a:prstClr>
                </a:solidFill>
              </a:rPr>
              <a:t>University of Adelaide</a:t>
            </a:r>
          </a:p>
        </p:txBody>
      </p:sp>
      <p:sp>
        <p:nvSpPr>
          <p:cNvPr id="7" name="Slide Number Placeholder 6"/>
          <p:cNvSpPr>
            <a:spLocks noGrp="1"/>
          </p:cNvSpPr>
          <p:nvPr>
            <p:ph type="sldNum" sz="quarter" idx="12"/>
          </p:nvPr>
        </p:nvSpPr>
        <p:spPr/>
        <p:txBody>
          <a:bodyPr/>
          <a:lstStyle/>
          <a:p>
            <a:fld id="{7E8AFECB-488C-4862-A863-69DB259C81CD}" type="slidenum">
              <a:rPr lang="en-AU" smtClean="0"/>
              <a:pPr/>
              <a:t>‹#›</a:t>
            </a:fld>
            <a:endParaRPr lang="en-AU"/>
          </a:p>
        </p:txBody>
      </p:sp>
      <p:cxnSp>
        <p:nvCxnSpPr>
          <p:cNvPr id="8" name="Straight Connector 7"/>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991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4" name="Footer Placeholder 3"/>
          <p:cNvSpPr>
            <a:spLocks noGrp="1"/>
          </p:cNvSpPr>
          <p:nvPr>
            <p:ph type="ftr" sz="quarter" idx="11"/>
          </p:nvPr>
        </p:nvSpPr>
        <p:spPr/>
        <p:txBody>
          <a:bodyPr/>
          <a:lstStyle/>
          <a:p>
            <a:r>
              <a:rPr lang="en-AU">
                <a:solidFill>
                  <a:prstClr val="black">
                    <a:tint val="75000"/>
                  </a:prstClr>
                </a:solidFill>
              </a:rPr>
              <a:t>University of Adelaide</a:t>
            </a:r>
          </a:p>
        </p:txBody>
      </p:sp>
      <p:sp>
        <p:nvSpPr>
          <p:cNvPr id="5" name="Slide Number Placeholder 4"/>
          <p:cNvSpPr>
            <a:spLocks noGrp="1"/>
          </p:cNvSpPr>
          <p:nvPr>
            <p:ph type="sldNum" sz="quarter" idx="12"/>
          </p:nvPr>
        </p:nvSpPr>
        <p:spPr/>
        <p:txBody>
          <a:bodyPr/>
          <a:lstStyle/>
          <a:p>
            <a:fld id="{7E8AFECB-488C-4862-A863-69DB259C81CD}" type="slidenum">
              <a:rPr lang="en-AU" smtClean="0"/>
              <a:pPr/>
              <a:t>‹#›</a:t>
            </a:fld>
            <a:endParaRPr lang="en-AU"/>
          </a:p>
        </p:txBody>
      </p:sp>
      <p:cxnSp>
        <p:nvCxnSpPr>
          <p:cNvPr id="6" name="Straight Connector 5"/>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9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AU">
                <a:solidFill>
                  <a:prstClr val="black">
                    <a:tint val="75000"/>
                  </a:prstClr>
                </a:solidFill>
              </a:rPr>
              <a:t>University of Adelaide</a:t>
            </a:r>
          </a:p>
        </p:txBody>
      </p:sp>
      <p:sp>
        <p:nvSpPr>
          <p:cNvPr id="4" name="Slide Number Placeholder 3"/>
          <p:cNvSpPr>
            <a:spLocks noGrp="1"/>
          </p:cNvSpPr>
          <p:nvPr>
            <p:ph type="sldNum" sz="quarter" idx="12"/>
          </p:nvPr>
        </p:nvSpPr>
        <p:spPr/>
        <p:txBody>
          <a:bodyPr/>
          <a:lstStyle/>
          <a:p>
            <a:fld id="{7E8AFECB-488C-4862-A863-69DB259C81CD}" type="slidenum">
              <a:rPr lang="en-AU" smtClean="0"/>
              <a:pPr/>
              <a:t>‹#›</a:t>
            </a:fld>
            <a:endParaRPr lang="en-AU"/>
          </a:p>
        </p:txBody>
      </p:sp>
      <p:cxnSp>
        <p:nvCxnSpPr>
          <p:cNvPr id="5" name="Straight Connector 4"/>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13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0"/>
            </a:lvl1pPr>
          </a:lstStyle>
          <a:p>
            <a:r>
              <a:rPr lang="en-AU"/>
              <a:t>Click to edit Master title style</a:t>
            </a:r>
          </a:p>
        </p:txBody>
      </p:sp>
      <p:sp>
        <p:nvSpPr>
          <p:cNvPr id="3" name="Content Placeholder 2"/>
          <p:cNvSpPr>
            <a:spLocks noGrp="1"/>
          </p:cNvSpPr>
          <p:nvPr>
            <p:ph idx="1"/>
          </p:nvPr>
        </p:nvSpPr>
        <p:spPr>
          <a:xfrm>
            <a:off x="3575050" y="273052"/>
            <a:ext cx="5111750" cy="5853113"/>
          </a:xfrm>
        </p:spPr>
        <p:txBody>
          <a:bodyPr>
            <a:normAutofit/>
          </a:bodyPr>
          <a:lstStyle>
            <a:lvl1pPr>
              <a:defRPr sz="1800"/>
            </a:lvl1pPr>
            <a:lvl2pPr>
              <a:defRPr sz="1500"/>
            </a:lvl2pPr>
            <a:lvl3pPr>
              <a:defRPr sz="1350"/>
            </a:lvl3pPr>
            <a:lvl4pPr>
              <a:defRPr sz="1200"/>
            </a:lvl4pPr>
            <a:lvl5pPr>
              <a:defRPr sz="1200"/>
            </a:lvl5pPr>
            <a:lvl6pPr>
              <a:defRPr sz="1500"/>
            </a:lvl6pPr>
            <a:lvl7pPr>
              <a:defRPr sz="1500"/>
            </a:lvl7pPr>
            <a:lvl8pPr>
              <a:defRPr sz="1500"/>
            </a:lvl8pPr>
            <a:lvl9pPr>
              <a:defRPr sz="15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AU"/>
              <a:t>Click to edit Master text styles</a:t>
            </a:r>
          </a:p>
        </p:txBody>
      </p:sp>
      <p:sp>
        <p:nvSpPr>
          <p:cNvPr id="6" name="Footer Placeholder 5"/>
          <p:cNvSpPr>
            <a:spLocks noGrp="1"/>
          </p:cNvSpPr>
          <p:nvPr>
            <p:ph type="ftr" sz="quarter" idx="11"/>
          </p:nvPr>
        </p:nvSpPr>
        <p:spPr/>
        <p:txBody>
          <a:bodyPr/>
          <a:lstStyle/>
          <a:p>
            <a:r>
              <a:rPr lang="en-AU">
                <a:solidFill>
                  <a:prstClr val="black">
                    <a:tint val="75000"/>
                  </a:prstClr>
                </a:solidFill>
              </a:rPr>
              <a:t>University of Adelaide</a:t>
            </a:r>
          </a:p>
        </p:txBody>
      </p:sp>
      <p:sp>
        <p:nvSpPr>
          <p:cNvPr id="7" name="Slide Number Placeholder 6"/>
          <p:cNvSpPr>
            <a:spLocks noGrp="1"/>
          </p:cNvSpPr>
          <p:nvPr>
            <p:ph type="sldNum" sz="quarter" idx="12"/>
          </p:nvPr>
        </p:nvSpPr>
        <p:spPr/>
        <p:txBody>
          <a:bodyPr/>
          <a:lstStyle/>
          <a:p>
            <a:fld id="{7E8AFECB-488C-4862-A863-69DB259C81CD}" type="slidenum">
              <a:rPr lang="en-AU" smtClean="0"/>
              <a:pPr/>
              <a:t>‹#›</a:t>
            </a:fld>
            <a:endParaRPr lang="en-AU"/>
          </a:p>
        </p:txBody>
      </p:sp>
      <p:cxnSp>
        <p:nvCxnSpPr>
          <p:cNvPr id="8" name="Straight Connector 7"/>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96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0"/>
            </a:lvl1pPr>
          </a:lstStyle>
          <a:p>
            <a:r>
              <a:rPr lang="en-AU"/>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AU"/>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AU"/>
              <a:t>Click to edit Master text styles</a:t>
            </a:r>
          </a:p>
        </p:txBody>
      </p:sp>
      <p:sp>
        <p:nvSpPr>
          <p:cNvPr id="7" name="Slide Number Placeholder 6"/>
          <p:cNvSpPr>
            <a:spLocks noGrp="1"/>
          </p:cNvSpPr>
          <p:nvPr>
            <p:ph type="sldNum" sz="quarter" idx="12"/>
          </p:nvPr>
        </p:nvSpPr>
        <p:spPr/>
        <p:txBody>
          <a:bodyPr/>
          <a:lstStyle/>
          <a:p>
            <a:fld id="{7E8AFECB-488C-4862-A863-69DB259C81CD}" type="slidenum">
              <a:rPr lang="en-AU" smtClean="0"/>
              <a:pPr/>
              <a:t>‹#›</a:t>
            </a:fld>
            <a:endParaRPr lang="en-AU"/>
          </a:p>
        </p:txBody>
      </p:sp>
      <p:sp>
        <p:nvSpPr>
          <p:cNvPr id="8" name="Footer Placeholder 4"/>
          <p:cNvSpPr>
            <a:spLocks noGrp="1"/>
          </p:cNvSpPr>
          <p:nvPr>
            <p:ph type="ftr" sz="quarter" idx="11"/>
          </p:nvPr>
        </p:nvSpPr>
        <p:spPr>
          <a:xfrm>
            <a:off x="467544" y="6448253"/>
            <a:ext cx="2895600" cy="365125"/>
          </a:xfrm>
        </p:spPr>
        <p:txBody>
          <a:bodyPr/>
          <a:lstStyle/>
          <a:p>
            <a:r>
              <a:rPr lang="en-AU">
                <a:solidFill>
                  <a:prstClr val="black">
                    <a:tint val="75000"/>
                  </a:prstClr>
                </a:solidFill>
              </a:rPr>
              <a:t>University of Adelaide</a:t>
            </a:r>
          </a:p>
        </p:txBody>
      </p:sp>
      <p:cxnSp>
        <p:nvCxnSpPr>
          <p:cNvPr id="9" name="Straight Connector 8"/>
          <p:cNvCxnSpPr/>
          <p:nvPr userDrawn="1"/>
        </p:nvCxnSpPr>
        <p:spPr>
          <a:xfrm>
            <a:off x="467545" y="6453336"/>
            <a:ext cx="8280920" cy="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785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B6CA655-4213-41FA-80C9-5FD463FB3267}" type="datetimeFigureOut">
              <a:rPr lang="zh-CN" altLang="en-US" smtClean="0"/>
              <a:t>2021/8/15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EE251B-21A1-4705-A9B9-E4C80C56CBD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332656"/>
            <a:ext cx="8229600" cy="850106"/>
          </a:xfrm>
          <a:prstGeom prst="rect">
            <a:avLst/>
          </a:prstGeom>
        </p:spPr>
        <p:txBody>
          <a:bodyPr vert="horz" lIns="91440" tIns="45720" rIns="91440" bIns="45720" rtlCol="0" anchor="ctr">
            <a:normAutofit/>
          </a:bodyPr>
          <a:lstStyle/>
          <a:p>
            <a:r>
              <a:rPr lang="en-AU"/>
              <a:t>Click to edit Master title style</a:t>
            </a:r>
          </a:p>
        </p:txBody>
      </p:sp>
      <p:sp>
        <p:nvSpPr>
          <p:cNvPr id="3" name="Text Placeholder 2"/>
          <p:cNvSpPr>
            <a:spLocks noGrp="1"/>
          </p:cNvSpPr>
          <p:nvPr>
            <p:ph type="body" idx="1"/>
          </p:nvPr>
        </p:nvSpPr>
        <p:spPr>
          <a:xfrm>
            <a:off x="457200" y="1412778"/>
            <a:ext cx="8229600" cy="4713387"/>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5" name="Footer Placeholder 4"/>
          <p:cNvSpPr>
            <a:spLocks noGrp="1"/>
          </p:cNvSpPr>
          <p:nvPr>
            <p:ph type="ftr" sz="quarter" idx="3"/>
          </p:nvPr>
        </p:nvSpPr>
        <p:spPr>
          <a:xfrm>
            <a:off x="467544" y="6448253"/>
            <a:ext cx="2088232" cy="365125"/>
          </a:xfrm>
          <a:prstGeom prst="rect">
            <a:avLst/>
          </a:prstGeom>
        </p:spPr>
        <p:txBody>
          <a:bodyPr vert="horz" lIns="91440" tIns="45720" rIns="91440" bIns="45720" rtlCol="0" anchor="ctr"/>
          <a:lstStyle>
            <a:lvl1pPr algn="l">
              <a:defRPr sz="825">
                <a:solidFill>
                  <a:schemeClr val="tx1">
                    <a:tint val="75000"/>
                  </a:schemeClr>
                </a:solidFill>
                <a:latin typeface="Georgia" pitchFamily="18" charset="0"/>
              </a:defRPr>
            </a:lvl1pPr>
          </a:lstStyle>
          <a:p>
            <a:r>
              <a:rPr lang="en-AU">
                <a:solidFill>
                  <a:prstClr val="black">
                    <a:tint val="75000"/>
                  </a:prstClr>
                </a:solidFill>
              </a:rPr>
              <a:t>University of Adelaide</a:t>
            </a:r>
          </a:p>
        </p:txBody>
      </p:sp>
      <p:sp>
        <p:nvSpPr>
          <p:cNvPr id="6" name="Slide Number Placeholder 5"/>
          <p:cNvSpPr>
            <a:spLocks noGrp="1"/>
          </p:cNvSpPr>
          <p:nvPr>
            <p:ph type="sldNum" sz="quarter" idx="4"/>
          </p:nvPr>
        </p:nvSpPr>
        <p:spPr>
          <a:xfrm>
            <a:off x="7164288" y="6448253"/>
            <a:ext cx="1522512" cy="365125"/>
          </a:xfrm>
          <a:prstGeom prst="rect">
            <a:avLst/>
          </a:prstGeom>
        </p:spPr>
        <p:txBody>
          <a:bodyPr vert="horz" lIns="91440" tIns="45720" rIns="91440" bIns="45720" rtlCol="0" anchor="ctr"/>
          <a:lstStyle>
            <a:lvl1pPr algn="r">
              <a:defRPr sz="825">
                <a:solidFill>
                  <a:srgbClr val="808285"/>
                </a:solidFill>
                <a:latin typeface="Georgia" pitchFamily="18" charset="0"/>
              </a:defRPr>
            </a:lvl1pPr>
          </a:lstStyle>
          <a:p>
            <a:fld id="{95078D05-E1F1-4281-8199-8B61E9D73635}" type="slidenum">
              <a:rPr lang="en-AU" smtClean="0"/>
              <a:pPr/>
              <a:t>‹#›</a:t>
            </a:fld>
            <a:endParaRPr lang="en-AU"/>
          </a:p>
        </p:txBody>
      </p:sp>
    </p:spTree>
    <p:extLst>
      <p:ext uri="{BB962C8B-B14F-4D97-AF65-F5344CB8AC3E}">
        <p14:creationId xmlns:p14="http://schemas.microsoft.com/office/powerpoint/2010/main" val="36955584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hf hdr="0" dt="0"/>
  <p:txStyles>
    <p:titleStyle>
      <a:lvl1pPr algn="l" defTabSz="685800" rtl="0" eaLnBrk="1" latinLnBrk="0" hangingPunct="1">
        <a:spcBef>
          <a:spcPct val="0"/>
        </a:spcBef>
        <a:buNone/>
        <a:defRPr sz="2700" kern="1200">
          <a:solidFill>
            <a:srgbClr val="0060A8"/>
          </a:solidFill>
          <a:latin typeface="Georgia" pitchFamily="18" charset="0"/>
          <a:ea typeface="+mj-ea"/>
          <a:cs typeface="+mj-cs"/>
        </a:defRPr>
      </a:lvl1pPr>
    </p:titleStyle>
    <p:bodyStyle>
      <a:lvl1pPr marL="257175" indent="-257175" algn="l" defTabSz="6858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1pPr>
      <a:lvl2pPr marL="557213" indent="-214313" algn="l" defTabSz="685800" rtl="0" eaLnBrk="1" latinLnBrk="0" hangingPunct="1">
        <a:spcBef>
          <a:spcPct val="20000"/>
        </a:spcBef>
        <a:buFont typeface="Arial" pitchFamily="34" charset="0"/>
        <a:buChar char="–"/>
        <a:defRPr sz="1500" kern="1200">
          <a:solidFill>
            <a:schemeClr val="tx1"/>
          </a:solidFill>
          <a:latin typeface="Georgia" pitchFamily="18" charset="0"/>
          <a:ea typeface="+mn-ea"/>
          <a:cs typeface="+mn-cs"/>
        </a:defRPr>
      </a:lvl2pPr>
      <a:lvl3pPr marL="857250" indent="-171450" algn="l" defTabSz="685800" rtl="0" eaLnBrk="1" latinLnBrk="0" hangingPunct="1">
        <a:spcBef>
          <a:spcPct val="20000"/>
        </a:spcBef>
        <a:buFont typeface="Arial" pitchFamily="34" charset="0"/>
        <a:buChar char="•"/>
        <a:defRPr sz="1350" kern="1200">
          <a:solidFill>
            <a:schemeClr val="tx1"/>
          </a:solidFill>
          <a:latin typeface="Georgia" pitchFamily="18" charset="0"/>
          <a:ea typeface="+mn-ea"/>
          <a:cs typeface="+mn-cs"/>
        </a:defRPr>
      </a:lvl3pPr>
      <a:lvl4pPr marL="1200150" indent="-171450" algn="l" defTabSz="685800" rtl="0" eaLnBrk="1" latinLnBrk="0" hangingPunct="1">
        <a:spcBef>
          <a:spcPct val="20000"/>
        </a:spcBef>
        <a:buFont typeface="Arial" pitchFamily="34" charset="0"/>
        <a:buChar char="–"/>
        <a:defRPr sz="1200" kern="1200">
          <a:solidFill>
            <a:schemeClr val="tx1"/>
          </a:solidFill>
          <a:latin typeface="Georgia" pitchFamily="18" charset="0"/>
          <a:ea typeface="+mn-ea"/>
          <a:cs typeface="+mn-cs"/>
        </a:defRPr>
      </a:lvl4pPr>
      <a:lvl5pPr marL="1543050" indent="-171450" algn="l" defTabSz="685800" rtl="0" eaLnBrk="1" latinLnBrk="0" hangingPunct="1">
        <a:spcBef>
          <a:spcPct val="20000"/>
        </a:spcBef>
        <a:buFont typeface="Arial" pitchFamily="34" charset="0"/>
        <a:buChar char="»"/>
        <a:defRPr sz="1200" kern="1200">
          <a:solidFill>
            <a:schemeClr val="tx1"/>
          </a:solidFill>
          <a:latin typeface="Georgia" pitchFamily="18"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B6CA655-4213-41FA-80C9-5FD463FB3267}" type="datetimeFigureOut">
              <a:rPr lang="zh-CN" altLang="en-US" smtClean="0"/>
              <a:t>2021/8/15</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9EE251B-21A1-4705-A9B9-E4C80C56CBD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8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8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8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8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Hill_climbing" TargetMode="External"/><Relationship Id="rId2" Type="http://schemas.openxmlformats.org/officeDocument/2006/relationships/hyperlink" Target="https://en.wikipedia.org/wiki/Greedy_algorithm" TargetMode="External"/><Relationship Id="rId1" Type="http://schemas.openxmlformats.org/officeDocument/2006/relationships/slideLayout" Target="../slideLayouts/slideLayout3.xml"/><Relationship Id="rId4" Type="http://schemas.openxmlformats.org/officeDocument/2006/relationships/hyperlink" Target="https://en.wikipedia.org/wiki/Ant_colony_optimization_algorithm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6C845A30-9044-414A-83C9-1717037C6E51}"/>
              </a:ext>
            </a:extLst>
          </p:cNvPr>
          <p:cNvSpPr>
            <a:spLocks noGrp="1"/>
          </p:cNvSpPr>
          <p:nvPr>
            <p:ph type="sldNum" sz="quarter" idx="12"/>
          </p:nvPr>
        </p:nvSpPr>
        <p:spPr>
          <a:xfrm>
            <a:off x="7164288" y="6448253"/>
            <a:ext cx="1522512" cy="365125"/>
          </a:xfrm>
        </p:spPr>
        <p:txBody>
          <a:bodyPr/>
          <a:lstStyle/>
          <a:p>
            <a:fld id="{7E8AFECB-488C-4862-A863-69DB259C81CD}" type="slidenum">
              <a:rPr lang="en-AU" smtClean="0"/>
              <a:pPr/>
              <a:t>1</a:t>
            </a:fld>
            <a:endParaRPr lang="en-AU"/>
          </a:p>
        </p:txBody>
      </p:sp>
      <p:sp>
        <p:nvSpPr>
          <p:cNvPr id="7" name="Title 1">
            <a:extLst>
              <a:ext uri="{FF2B5EF4-FFF2-40B4-BE49-F238E27FC236}">
                <a16:creationId xmlns:a16="http://schemas.microsoft.com/office/drawing/2014/main" id="{43590295-E915-4A8B-A6B9-B723DA5D0C91}"/>
              </a:ext>
            </a:extLst>
          </p:cNvPr>
          <p:cNvSpPr txBox="1">
            <a:spLocks/>
          </p:cNvSpPr>
          <p:nvPr/>
        </p:nvSpPr>
        <p:spPr>
          <a:xfrm>
            <a:off x="1729651" y="4335307"/>
            <a:ext cx="7278799" cy="818206"/>
          </a:xfrm>
          <a:prstGeom prst="rect">
            <a:avLst/>
          </a:prstGeom>
        </p:spPr>
        <p:txBody>
          <a:bodyPr vert="horz" lIns="91440" tIns="45720" rIns="91440" bIns="45720" rtlCol="0" anchor="ctr">
            <a:noAutofit/>
          </a:bodyPr>
          <a:lstStyle>
            <a:lvl1pPr algn="l" defTabSz="685800" rtl="0" eaLnBrk="1" latinLnBrk="0" hangingPunct="1">
              <a:spcBef>
                <a:spcPct val="0"/>
              </a:spcBef>
              <a:buNone/>
              <a:defRPr sz="2700" kern="1200">
                <a:solidFill>
                  <a:srgbClr val="0060A8"/>
                </a:solidFill>
                <a:latin typeface="Georgia" pitchFamily="18" charset="0"/>
                <a:ea typeface="+mj-ea"/>
                <a:cs typeface="+mj-cs"/>
              </a:defRPr>
            </a:lvl1pPr>
          </a:lstStyle>
          <a:p>
            <a:r>
              <a:rPr lang="en-AU" sz="3600" dirty="0">
                <a:solidFill>
                  <a:srgbClr val="808285"/>
                </a:solidFill>
                <a:latin typeface="Georgia"/>
                <a:ea typeface="+mn-ea"/>
                <a:cs typeface="+mn-cs"/>
              </a:rPr>
              <a:t>Artificial Intelligence Technologies</a:t>
            </a:r>
            <a:endParaRPr lang="en-US" dirty="0">
              <a:ea typeface="+mn-ea"/>
              <a:cs typeface="+mn-cs"/>
            </a:endParaRPr>
          </a:p>
        </p:txBody>
      </p:sp>
      <p:sp>
        <p:nvSpPr>
          <p:cNvPr id="9" name="Title 1">
            <a:extLst>
              <a:ext uri="{FF2B5EF4-FFF2-40B4-BE49-F238E27FC236}">
                <a16:creationId xmlns:a16="http://schemas.microsoft.com/office/drawing/2014/main" id="{87CA08AB-2A77-4A66-AD9F-2F1408C0FDE3}"/>
              </a:ext>
            </a:extLst>
          </p:cNvPr>
          <p:cNvSpPr txBox="1">
            <a:spLocks/>
          </p:cNvSpPr>
          <p:nvPr/>
        </p:nvSpPr>
        <p:spPr>
          <a:xfrm>
            <a:off x="2496762" y="5210354"/>
            <a:ext cx="6349621" cy="1159400"/>
          </a:xfrm>
          <a:prstGeom prst="rect">
            <a:avLst/>
          </a:prstGeom>
        </p:spPr>
        <p:txBody>
          <a:bodyPr vert="horz" lIns="91440" tIns="45720" rIns="91440" bIns="45720" rtlCol="0" anchor="ctr">
            <a:normAutofit/>
          </a:bodyPr>
          <a:lstStyle>
            <a:lvl1pPr algn="r" defTabSz="685800" rtl="0" eaLnBrk="1" latinLnBrk="0" hangingPunct="1">
              <a:spcBef>
                <a:spcPct val="0"/>
              </a:spcBef>
              <a:buNone/>
              <a:defRPr sz="2550" kern="1200">
                <a:solidFill>
                  <a:srgbClr val="0060A8"/>
                </a:solidFill>
                <a:latin typeface="Georgia" pitchFamily="18" charset="0"/>
                <a:ea typeface="+mj-ea"/>
                <a:cs typeface="+mj-cs"/>
              </a:defRPr>
            </a:lvl1pPr>
          </a:lstStyle>
          <a:p>
            <a:r>
              <a:rPr lang="en-AU" dirty="0">
                <a:latin typeface="Georgia"/>
              </a:rPr>
              <a:t>Search Techniques &amp; Games II</a:t>
            </a:r>
            <a:endParaRPr lang="en-AU" dirty="0"/>
          </a:p>
          <a:p>
            <a:r>
              <a:rPr lang="en-AU" sz="2000" dirty="0">
                <a:latin typeface="Georgia"/>
              </a:rPr>
              <a:t>By Hu Wang</a:t>
            </a:r>
          </a:p>
        </p:txBody>
      </p:sp>
      <p:pic>
        <p:nvPicPr>
          <p:cNvPr id="10" name="Picture 10" descr="A close up of a logo&#10;&#10;Description automatically generated">
            <a:extLst>
              <a:ext uri="{FF2B5EF4-FFF2-40B4-BE49-F238E27FC236}">
                <a16:creationId xmlns:a16="http://schemas.microsoft.com/office/drawing/2014/main" id="{1E37E7DB-429B-4124-8703-9037633D5ECF}"/>
              </a:ext>
            </a:extLst>
          </p:cNvPr>
          <p:cNvPicPr>
            <a:picLocks noChangeAspect="1"/>
          </p:cNvPicPr>
          <p:nvPr/>
        </p:nvPicPr>
        <p:blipFill>
          <a:blip r:embed="rId2"/>
          <a:stretch>
            <a:fillRect/>
          </a:stretch>
        </p:blipFill>
        <p:spPr>
          <a:xfrm>
            <a:off x="507" y="-1838"/>
            <a:ext cx="9140588" cy="4039439"/>
          </a:xfrm>
          <a:prstGeom prst="rect">
            <a:avLst/>
          </a:prstGeom>
        </p:spPr>
      </p:pic>
    </p:spTree>
    <p:extLst>
      <p:ext uri="{BB962C8B-B14F-4D97-AF65-F5344CB8AC3E}">
        <p14:creationId xmlns:p14="http://schemas.microsoft.com/office/powerpoint/2010/main" val="2999572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 --- Steps</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10</a:t>
            </a:fld>
            <a:endParaRPr lang="en-AU"/>
          </a:p>
        </p:txBody>
      </p:sp>
      <p:sp>
        <p:nvSpPr>
          <p:cNvPr id="7" name="内容占位符 6">
            <a:extLst>
              <a:ext uri="{FF2B5EF4-FFF2-40B4-BE49-F238E27FC236}">
                <a16:creationId xmlns:a16="http://schemas.microsoft.com/office/drawing/2014/main" id="{D24F9F15-484C-4D31-A89E-B6B3DFB6B9D7}"/>
              </a:ext>
            </a:extLst>
          </p:cNvPr>
          <p:cNvSpPr>
            <a:spLocks noGrp="1"/>
          </p:cNvSpPr>
          <p:nvPr>
            <p:ph idx="1"/>
          </p:nvPr>
        </p:nvSpPr>
        <p:spPr>
          <a:xfrm>
            <a:off x="440139" y="1293650"/>
            <a:ext cx="8570794" cy="4781625"/>
          </a:xfrm>
        </p:spPr>
        <p:txBody>
          <a:bodyPr vert="horz" lIns="91440" tIns="45720" rIns="91440" bIns="45720" rtlCol="0" anchor="t">
            <a:normAutofit/>
          </a:bodyPr>
          <a:lstStyle/>
          <a:p>
            <a:r>
              <a:rPr lang="en-US" sz="2800" dirty="0">
                <a:latin typeface="Georgia"/>
                <a:ea typeface="宋体"/>
              </a:rPr>
              <a:t>Step 1: Start from an initial solution;</a:t>
            </a:r>
            <a:endParaRPr lang="en-US" sz="2800">
              <a:ea typeface="宋体"/>
              <a:cs typeface="Calibri"/>
            </a:endParaRPr>
          </a:p>
          <a:p>
            <a:r>
              <a:rPr lang="en-US" sz="2800" dirty="0">
                <a:latin typeface="Georgia"/>
                <a:ea typeface="宋体"/>
                <a:cs typeface="Calibri"/>
              </a:rPr>
              <a:t>Step 2: An iterative process: In a sub-task, take steps to </a:t>
            </a:r>
            <a:r>
              <a:rPr lang="en-US" sz="2800" b="1" dirty="0">
                <a:latin typeface="Georgia"/>
                <a:ea typeface="宋体"/>
                <a:cs typeface="Calibri"/>
              </a:rPr>
              <a:t>maximize </a:t>
            </a:r>
            <a:r>
              <a:rPr lang="en-US" sz="2800" dirty="0">
                <a:latin typeface="Georgia"/>
                <a:ea typeface="宋体"/>
                <a:cs typeface="Calibri"/>
              </a:rPr>
              <a:t>your own profits, and reduce the scale of the problem;</a:t>
            </a:r>
            <a:endParaRPr lang="en-US" sz="2800" dirty="0"/>
          </a:p>
          <a:p>
            <a:pPr>
              <a:lnSpc>
                <a:spcPct val="150000"/>
              </a:lnSpc>
            </a:pPr>
            <a:r>
              <a:rPr lang="en-US" sz="2800" dirty="0">
                <a:latin typeface="Georgia"/>
                <a:ea typeface="宋体"/>
                <a:cs typeface="Calibri"/>
              </a:rPr>
              <a:t>Step 3: Combine all the sub-solutions.</a:t>
            </a:r>
            <a:endParaRPr lang="en-US" sz="2800" dirty="0"/>
          </a:p>
        </p:txBody>
      </p:sp>
    </p:spTree>
    <p:extLst>
      <p:ext uri="{BB962C8B-B14F-4D97-AF65-F5344CB8AC3E}">
        <p14:creationId xmlns:p14="http://schemas.microsoft.com/office/powerpoint/2010/main" val="3586229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E8AFECB-488C-4862-A863-69DB259C81CD}" type="slidenum">
              <a:rPr lang="en-AU" smtClean="0"/>
              <a:pPr/>
              <a:t>11</a:t>
            </a:fld>
            <a:endParaRPr lang="en-AU"/>
          </a:p>
        </p:txBody>
      </p:sp>
      <p:pic>
        <p:nvPicPr>
          <p:cNvPr id="4" name="Picture 5" descr="Graphical user interface, text, application&#10;&#10;Description automatically generated">
            <a:extLst>
              <a:ext uri="{FF2B5EF4-FFF2-40B4-BE49-F238E27FC236}">
                <a16:creationId xmlns:a16="http://schemas.microsoft.com/office/drawing/2014/main" id="{974EE37E-8DBA-4FA6-B456-6963A6B4A509}"/>
              </a:ext>
            </a:extLst>
          </p:cNvPr>
          <p:cNvPicPr>
            <a:picLocks noChangeAspect="1"/>
          </p:cNvPicPr>
          <p:nvPr/>
        </p:nvPicPr>
        <p:blipFill>
          <a:blip r:embed="rId2"/>
          <a:stretch>
            <a:fillRect/>
          </a:stretch>
        </p:blipFill>
        <p:spPr>
          <a:xfrm>
            <a:off x="635000" y="410634"/>
            <a:ext cx="7357533" cy="5520266"/>
          </a:xfrm>
          <a:prstGeom prst="rect">
            <a:avLst/>
          </a:prstGeom>
        </p:spPr>
      </p:pic>
      <p:sp>
        <p:nvSpPr>
          <p:cNvPr id="11" name="Rectangle 10">
            <a:extLst>
              <a:ext uri="{FF2B5EF4-FFF2-40B4-BE49-F238E27FC236}">
                <a16:creationId xmlns:a16="http://schemas.microsoft.com/office/drawing/2014/main" id="{1521EE04-CD9F-478B-AD50-E7DAAFF19824}"/>
              </a:ext>
            </a:extLst>
          </p:cNvPr>
          <p:cNvSpPr/>
          <p:nvPr/>
        </p:nvSpPr>
        <p:spPr>
          <a:xfrm>
            <a:off x="7103533" y="5266267"/>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2550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 --- Have a think</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12</a:t>
            </a:fld>
            <a:endParaRPr lang="en-AU"/>
          </a:p>
        </p:txBody>
      </p:sp>
      <p:sp>
        <p:nvSpPr>
          <p:cNvPr id="7" name="内容占位符 6">
            <a:extLst>
              <a:ext uri="{FF2B5EF4-FFF2-40B4-BE49-F238E27FC236}">
                <a16:creationId xmlns:a16="http://schemas.microsoft.com/office/drawing/2014/main" id="{D24F9F15-484C-4D31-A89E-B6B3DFB6B9D7}"/>
              </a:ext>
            </a:extLst>
          </p:cNvPr>
          <p:cNvSpPr>
            <a:spLocks noGrp="1"/>
          </p:cNvSpPr>
          <p:nvPr>
            <p:ph idx="1"/>
          </p:nvPr>
        </p:nvSpPr>
        <p:spPr>
          <a:xfrm>
            <a:off x="414549" y="1071874"/>
            <a:ext cx="8314900" cy="5327535"/>
          </a:xfrm>
        </p:spPr>
        <p:txBody>
          <a:bodyPr vert="horz" lIns="91440" tIns="45720" rIns="91440" bIns="45720" rtlCol="0" anchor="t">
            <a:noAutofit/>
          </a:bodyPr>
          <a:lstStyle/>
          <a:p>
            <a:r>
              <a:rPr lang="en-US" sz="2400" dirty="0">
                <a:latin typeface="Georgia"/>
                <a:ea typeface="宋体"/>
              </a:rPr>
              <a:t>Suppose you have opened a small store and cannot pay electronically. The currency in the cash drawer is only </a:t>
            </a:r>
            <a:r>
              <a:rPr lang="en-US" sz="2400" b="1" dirty="0">
                <a:latin typeface="Georgia"/>
                <a:ea typeface="宋体"/>
              </a:rPr>
              <a:t>25 cents</a:t>
            </a:r>
            <a:r>
              <a:rPr lang="en-US" sz="2400" dirty="0">
                <a:latin typeface="Georgia"/>
                <a:ea typeface="宋体"/>
              </a:rPr>
              <a:t>, </a:t>
            </a:r>
            <a:r>
              <a:rPr lang="en-US" sz="2400" b="1" dirty="0">
                <a:latin typeface="Georgia"/>
                <a:ea typeface="宋体"/>
              </a:rPr>
              <a:t>10 cents</a:t>
            </a:r>
            <a:r>
              <a:rPr lang="en-US" sz="2400" dirty="0">
                <a:latin typeface="Georgia"/>
                <a:ea typeface="宋体"/>
              </a:rPr>
              <a:t>, </a:t>
            </a:r>
            <a:r>
              <a:rPr lang="en-US" sz="2400" b="1" dirty="0">
                <a:latin typeface="Georgia"/>
                <a:ea typeface="宋体"/>
              </a:rPr>
              <a:t>5 cents</a:t>
            </a:r>
            <a:r>
              <a:rPr lang="en-US" sz="2400" dirty="0">
                <a:latin typeface="Georgia"/>
                <a:ea typeface="宋体"/>
              </a:rPr>
              <a:t> and </a:t>
            </a:r>
            <a:r>
              <a:rPr lang="en-US" sz="2400" b="1" dirty="0">
                <a:latin typeface="Georgia"/>
                <a:ea typeface="宋体"/>
              </a:rPr>
              <a:t>1 cent</a:t>
            </a:r>
            <a:r>
              <a:rPr lang="en-US" sz="2400" dirty="0">
                <a:latin typeface="Georgia"/>
                <a:ea typeface="宋体"/>
              </a:rPr>
              <a:t>. If you are a salesperson and looking for coins of </a:t>
            </a:r>
            <a:r>
              <a:rPr lang="en-US" sz="2400" b="1" dirty="0">
                <a:latin typeface="Georgia"/>
                <a:ea typeface="宋体"/>
              </a:rPr>
              <a:t>41 cents</a:t>
            </a:r>
            <a:r>
              <a:rPr lang="en-US" sz="2400" dirty="0">
                <a:latin typeface="Georgia"/>
                <a:ea typeface="宋体"/>
              </a:rPr>
              <a:t> to customers, how can you arrange them to let the money for the customer is correct and the number of coins is the least?</a:t>
            </a:r>
            <a:endParaRPr lang="en-US" sz="2400" dirty="0">
              <a:latin typeface="Georgia"/>
              <a:ea typeface="宋体"/>
              <a:cs typeface="Calibri"/>
            </a:endParaRPr>
          </a:p>
          <a:p>
            <a:endParaRPr lang="en-US" sz="2400" dirty="0">
              <a:latin typeface="Georgia"/>
              <a:ea typeface="宋体"/>
            </a:endParaRPr>
          </a:p>
          <a:p>
            <a:pPr marL="0" indent="0">
              <a:buNone/>
            </a:pPr>
            <a:r>
              <a:rPr lang="en-US" sz="2400" dirty="0">
                <a:latin typeface="Georgia"/>
                <a:ea typeface="宋体"/>
              </a:rPr>
              <a:t>Here are a few points </a:t>
            </a:r>
            <a:r>
              <a:rPr lang="en-US" sz="2400" dirty="0">
                <a:latin typeface="Georgia"/>
                <a:ea typeface="宋体"/>
                <a:cs typeface="Calibri"/>
              </a:rPr>
              <a:t>that need to be clear</a:t>
            </a:r>
            <a:r>
              <a:rPr lang="en-US" sz="2400" dirty="0">
                <a:latin typeface="Georgia"/>
                <a:ea typeface="宋体"/>
              </a:rPr>
              <a:t>:</a:t>
            </a:r>
            <a:endParaRPr lang="en-US" sz="2400"/>
          </a:p>
          <a:p>
            <a:r>
              <a:rPr lang="en-US" sz="2400" dirty="0">
                <a:latin typeface="Georgia"/>
                <a:ea typeface="宋体"/>
                <a:cs typeface="Calibri"/>
              </a:rPr>
              <a:t>The currency has only four types of coins: 25 cents, 10 cents, 5 cents and 1 cent;</a:t>
            </a:r>
            <a:endParaRPr lang="en-US" sz="2400"/>
          </a:p>
          <a:p>
            <a:r>
              <a:rPr lang="en-US" sz="2400" dirty="0">
                <a:latin typeface="Georgia"/>
                <a:ea typeface="宋体"/>
                <a:cs typeface="Calibri"/>
              </a:rPr>
              <a:t>Find correct coins of 41 cents for the customer;</a:t>
            </a:r>
            <a:endParaRPr lang="en-US" sz="2400" dirty="0"/>
          </a:p>
          <a:p>
            <a:r>
              <a:rPr lang="en-US" sz="2400" dirty="0">
                <a:latin typeface="Georgia"/>
                <a:ea typeface="宋体"/>
                <a:cs typeface="Calibri"/>
              </a:rPr>
              <a:t>Minimize the number of coins</a:t>
            </a:r>
            <a:endParaRPr lang="en-US" sz="2400" dirty="0"/>
          </a:p>
        </p:txBody>
      </p:sp>
    </p:spTree>
    <p:extLst>
      <p:ext uri="{BB962C8B-B14F-4D97-AF65-F5344CB8AC3E}">
        <p14:creationId xmlns:p14="http://schemas.microsoft.com/office/powerpoint/2010/main" val="234683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 --- Have a think</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13</a:t>
            </a:fld>
            <a:endParaRPr lang="en-AU"/>
          </a:p>
        </p:txBody>
      </p:sp>
      <p:sp>
        <p:nvSpPr>
          <p:cNvPr id="7" name="内容占位符 6">
            <a:extLst>
              <a:ext uri="{FF2B5EF4-FFF2-40B4-BE49-F238E27FC236}">
                <a16:creationId xmlns:a16="http://schemas.microsoft.com/office/drawing/2014/main" id="{D24F9F15-484C-4D31-A89E-B6B3DFB6B9D7}"/>
              </a:ext>
            </a:extLst>
          </p:cNvPr>
          <p:cNvSpPr>
            <a:spLocks noGrp="1"/>
          </p:cNvSpPr>
          <p:nvPr>
            <p:ph idx="1"/>
          </p:nvPr>
        </p:nvSpPr>
        <p:spPr>
          <a:xfrm>
            <a:off x="414549" y="1208352"/>
            <a:ext cx="8314900" cy="2879469"/>
          </a:xfrm>
        </p:spPr>
        <p:txBody>
          <a:bodyPr vert="horz" lIns="91440" tIns="45720" rIns="91440" bIns="45720" rtlCol="0" anchor="t">
            <a:noAutofit/>
          </a:bodyPr>
          <a:lstStyle/>
          <a:p>
            <a:r>
              <a:rPr lang="en-US" sz="2400" dirty="0">
                <a:latin typeface="Georgia"/>
                <a:ea typeface="宋体"/>
              </a:rPr>
              <a:t>Suppose you have opened a small store and cannot pay electronically. The currency in the cash drawer is only </a:t>
            </a:r>
            <a:r>
              <a:rPr lang="en-US" sz="2400" b="1" dirty="0">
                <a:latin typeface="Georgia"/>
                <a:ea typeface="宋体"/>
              </a:rPr>
              <a:t>25 cents</a:t>
            </a:r>
            <a:r>
              <a:rPr lang="en-US" sz="2400" dirty="0">
                <a:latin typeface="Georgia"/>
                <a:ea typeface="宋体"/>
              </a:rPr>
              <a:t>, </a:t>
            </a:r>
            <a:r>
              <a:rPr lang="en-US" sz="2400" b="1" dirty="0">
                <a:latin typeface="Georgia"/>
                <a:ea typeface="宋体"/>
              </a:rPr>
              <a:t>10 cents</a:t>
            </a:r>
            <a:r>
              <a:rPr lang="en-US" sz="2400" dirty="0">
                <a:latin typeface="Georgia"/>
                <a:ea typeface="宋体"/>
              </a:rPr>
              <a:t>, </a:t>
            </a:r>
            <a:r>
              <a:rPr lang="en-US" sz="2400" b="1" dirty="0">
                <a:latin typeface="Georgia"/>
                <a:ea typeface="宋体"/>
              </a:rPr>
              <a:t>5 cents</a:t>
            </a:r>
            <a:r>
              <a:rPr lang="en-US" sz="2400" dirty="0">
                <a:latin typeface="Georgia"/>
                <a:ea typeface="宋体"/>
              </a:rPr>
              <a:t> and </a:t>
            </a:r>
            <a:r>
              <a:rPr lang="en-US" sz="2400" b="1" dirty="0">
                <a:latin typeface="Georgia"/>
                <a:ea typeface="宋体"/>
              </a:rPr>
              <a:t>1 cent coins</a:t>
            </a:r>
            <a:r>
              <a:rPr lang="en-US" sz="2400" dirty="0">
                <a:latin typeface="Georgia"/>
                <a:ea typeface="宋体"/>
              </a:rPr>
              <a:t>. If you are a salesperson and looking for coins for </a:t>
            </a:r>
            <a:r>
              <a:rPr lang="en-US" sz="2400" b="1" dirty="0">
                <a:latin typeface="Georgia"/>
                <a:ea typeface="宋体"/>
              </a:rPr>
              <a:t>41 cents</a:t>
            </a:r>
            <a:r>
              <a:rPr lang="en-US" sz="2400" dirty="0">
                <a:latin typeface="Georgia"/>
                <a:ea typeface="宋体"/>
              </a:rPr>
              <a:t> to customers, how can you arrange them to let the money for the customer is correct and the number of coins is the least?</a:t>
            </a:r>
            <a:endParaRPr lang="en-US" sz="2400" dirty="0">
              <a:latin typeface="Georgia"/>
              <a:ea typeface="宋体"/>
              <a:cs typeface="Calibri"/>
            </a:endParaRPr>
          </a:p>
        </p:txBody>
      </p:sp>
      <p:sp>
        <p:nvSpPr>
          <p:cNvPr id="3" name="Speech Bubble: Rectangle with Corners Rounded 2">
            <a:extLst>
              <a:ext uri="{FF2B5EF4-FFF2-40B4-BE49-F238E27FC236}">
                <a16:creationId xmlns:a16="http://schemas.microsoft.com/office/drawing/2014/main" id="{41EB2D69-E44A-4D3E-A28D-AD0B99D5989C}"/>
              </a:ext>
            </a:extLst>
          </p:cNvPr>
          <p:cNvSpPr/>
          <p:nvPr/>
        </p:nvSpPr>
        <p:spPr>
          <a:xfrm>
            <a:off x="4618060" y="3497988"/>
            <a:ext cx="3070746" cy="904163"/>
          </a:xfrm>
          <a:prstGeom prst="wedgeRoundRectCallou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cs typeface="Calibri"/>
              </a:rPr>
              <a:t>Could this problem be solved by Greedy Algorithms?</a:t>
            </a:r>
            <a:endParaRPr lang="en-US" dirty="0">
              <a:solidFill>
                <a:schemeClr val="tx1"/>
              </a:solidFill>
              <a:cs typeface="Calibri"/>
            </a:endParaRPr>
          </a:p>
        </p:txBody>
      </p:sp>
      <p:pic>
        <p:nvPicPr>
          <p:cNvPr id="4" name="Picture 5" descr="A close up of a logo&#10;&#10;Description automatically generated">
            <a:extLst>
              <a:ext uri="{FF2B5EF4-FFF2-40B4-BE49-F238E27FC236}">
                <a16:creationId xmlns:a16="http://schemas.microsoft.com/office/drawing/2014/main" id="{1DF22243-BA91-4351-BBF3-AC48AAE8FCD4}"/>
              </a:ext>
            </a:extLst>
          </p:cNvPr>
          <p:cNvPicPr>
            <a:picLocks noChangeAspect="1"/>
          </p:cNvPicPr>
          <p:nvPr/>
        </p:nvPicPr>
        <p:blipFill>
          <a:blip r:embed="rId2"/>
          <a:stretch>
            <a:fillRect/>
          </a:stretch>
        </p:blipFill>
        <p:spPr>
          <a:xfrm>
            <a:off x="2364474" y="4079427"/>
            <a:ext cx="2018163" cy="2187855"/>
          </a:xfrm>
          <a:prstGeom prst="rect">
            <a:avLst/>
          </a:prstGeom>
        </p:spPr>
      </p:pic>
    </p:spTree>
    <p:extLst>
      <p:ext uri="{BB962C8B-B14F-4D97-AF65-F5344CB8AC3E}">
        <p14:creationId xmlns:p14="http://schemas.microsoft.com/office/powerpoint/2010/main" val="2224641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 --- Have a think</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14</a:t>
            </a:fld>
            <a:endParaRPr lang="en-AU"/>
          </a:p>
        </p:txBody>
      </p:sp>
      <p:sp>
        <p:nvSpPr>
          <p:cNvPr id="7" name="内容占位符 6">
            <a:extLst>
              <a:ext uri="{FF2B5EF4-FFF2-40B4-BE49-F238E27FC236}">
                <a16:creationId xmlns:a16="http://schemas.microsoft.com/office/drawing/2014/main" id="{D24F9F15-484C-4D31-A89E-B6B3DFB6B9D7}"/>
              </a:ext>
            </a:extLst>
          </p:cNvPr>
          <p:cNvSpPr>
            <a:spLocks noGrp="1"/>
          </p:cNvSpPr>
          <p:nvPr>
            <p:ph idx="1"/>
          </p:nvPr>
        </p:nvSpPr>
        <p:spPr>
          <a:xfrm>
            <a:off x="414549" y="1208352"/>
            <a:ext cx="8314900" cy="2879469"/>
          </a:xfrm>
        </p:spPr>
        <p:txBody>
          <a:bodyPr vert="horz" lIns="91440" tIns="45720" rIns="91440" bIns="45720" rtlCol="0" anchor="t">
            <a:noAutofit/>
          </a:bodyPr>
          <a:lstStyle/>
          <a:p>
            <a:r>
              <a:rPr lang="en-US" sz="2400" dirty="0">
                <a:latin typeface="Georgia"/>
                <a:ea typeface="宋体"/>
              </a:rPr>
              <a:t>Suppose you have opened a small store and cannot pay electronically. The currency in the cash drawer is only </a:t>
            </a:r>
            <a:r>
              <a:rPr lang="en-US" sz="2400" b="1" dirty="0">
                <a:latin typeface="Georgia"/>
                <a:ea typeface="宋体"/>
              </a:rPr>
              <a:t>25 cents</a:t>
            </a:r>
            <a:r>
              <a:rPr lang="en-US" sz="2400" dirty="0">
                <a:latin typeface="Georgia"/>
                <a:ea typeface="宋体"/>
              </a:rPr>
              <a:t>, </a:t>
            </a:r>
            <a:r>
              <a:rPr lang="en-US" sz="2400" b="1" dirty="0">
                <a:latin typeface="Georgia"/>
                <a:ea typeface="宋体"/>
              </a:rPr>
              <a:t>10 cents</a:t>
            </a:r>
            <a:r>
              <a:rPr lang="en-US" sz="2400" dirty="0">
                <a:latin typeface="Georgia"/>
                <a:ea typeface="宋体"/>
              </a:rPr>
              <a:t>, </a:t>
            </a:r>
            <a:r>
              <a:rPr lang="en-US" sz="2400" b="1" dirty="0">
                <a:latin typeface="Georgia"/>
                <a:ea typeface="宋体"/>
              </a:rPr>
              <a:t>5 cents</a:t>
            </a:r>
            <a:r>
              <a:rPr lang="en-US" sz="2400" dirty="0">
                <a:latin typeface="Georgia"/>
                <a:ea typeface="宋体"/>
              </a:rPr>
              <a:t> and </a:t>
            </a:r>
            <a:r>
              <a:rPr lang="en-US" sz="2400" b="1" dirty="0">
                <a:latin typeface="Georgia"/>
                <a:ea typeface="宋体"/>
              </a:rPr>
              <a:t>1 cent coins</a:t>
            </a:r>
            <a:r>
              <a:rPr lang="en-US" sz="2400" dirty="0">
                <a:latin typeface="Georgia"/>
                <a:ea typeface="宋体"/>
              </a:rPr>
              <a:t>. If you are a salesperson and looking for coins for </a:t>
            </a:r>
            <a:r>
              <a:rPr lang="en-US" sz="2400" b="1" dirty="0">
                <a:latin typeface="Georgia"/>
                <a:ea typeface="宋体"/>
              </a:rPr>
              <a:t>41 cents</a:t>
            </a:r>
            <a:r>
              <a:rPr lang="en-US" sz="2400" dirty="0">
                <a:latin typeface="Georgia"/>
                <a:ea typeface="宋体"/>
              </a:rPr>
              <a:t> to customers, how can you arrange them to let the money for the customer is correct and the number of coins is the least?</a:t>
            </a:r>
            <a:endParaRPr lang="en-US" sz="2400" dirty="0">
              <a:latin typeface="Georgia"/>
              <a:ea typeface="宋体"/>
              <a:cs typeface="Calibri"/>
            </a:endParaRPr>
          </a:p>
        </p:txBody>
      </p:sp>
      <p:sp>
        <p:nvSpPr>
          <p:cNvPr id="3" name="Speech Bubble: Rectangle with Corners Rounded 2">
            <a:extLst>
              <a:ext uri="{FF2B5EF4-FFF2-40B4-BE49-F238E27FC236}">
                <a16:creationId xmlns:a16="http://schemas.microsoft.com/office/drawing/2014/main" id="{41EB2D69-E44A-4D3E-A28D-AD0B99D5989C}"/>
              </a:ext>
            </a:extLst>
          </p:cNvPr>
          <p:cNvSpPr/>
          <p:nvPr/>
        </p:nvSpPr>
        <p:spPr>
          <a:xfrm>
            <a:off x="4618060" y="3497988"/>
            <a:ext cx="3070746" cy="904163"/>
          </a:xfrm>
          <a:prstGeom prst="wedgeRoundRectCallou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cs typeface="Calibri"/>
              </a:rPr>
              <a:t>Could this problem be solved by Greedy Algorithms?</a:t>
            </a:r>
            <a:endParaRPr lang="en-US" dirty="0">
              <a:solidFill>
                <a:schemeClr val="tx1"/>
              </a:solidFill>
              <a:cs typeface="Calibri"/>
            </a:endParaRPr>
          </a:p>
        </p:txBody>
      </p:sp>
      <p:pic>
        <p:nvPicPr>
          <p:cNvPr id="6" name="Picture 7" descr="A picture containing clock&#10;&#10;Description automatically generated">
            <a:extLst>
              <a:ext uri="{FF2B5EF4-FFF2-40B4-BE49-F238E27FC236}">
                <a16:creationId xmlns:a16="http://schemas.microsoft.com/office/drawing/2014/main" id="{23790F39-8630-4B2B-B10D-4F3F6BD36906}"/>
              </a:ext>
            </a:extLst>
          </p:cNvPr>
          <p:cNvPicPr>
            <a:picLocks noChangeAspect="1"/>
          </p:cNvPicPr>
          <p:nvPr/>
        </p:nvPicPr>
        <p:blipFill>
          <a:blip r:embed="rId2"/>
          <a:stretch>
            <a:fillRect/>
          </a:stretch>
        </p:blipFill>
        <p:spPr>
          <a:xfrm>
            <a:off x="2432713" y="4129323"/>
            <a:ext cx="1625790" cy="2173363"/>
          </a:xfrm>
          <a:prstGeom prst="rect">
            <a:avLst/>
          </a:prstGeom>
        </p:spPr>
      </p:pic>
      <p:pic>
        <p:nvPicPr>
          <p:cNvPr id="8" name="Picture 8" descr="A close up of a clock&#10;&#10;Description automatically generated">
            <a:extLst>
              <a:ext uri="{FF2B5EF4-FFF2-40B4-BE49-F238E27FC236}">
                <a16:creationId xmlns:a16="http://schemas.microsoft.com/office/drawing/2014/main" id="{C189557B-DA1A-45FC-AC81-DCFBFBC0D455}"/>
              </a:ext>
            </a:extLst>
          </p:cNvPr>
          <p:cNvPicPr>
            <a:picLocks noChangeAspect="1"/>
          </p:cNvPicPr>
          <p:nvPr/>
        </p:nvPicPr>
        <p:blipFill>
          <a:blip r:embed="rId3"/>
          <a:stretch>
            <a:fillRect/>
          </a:stretch>
        </p:blipFill>
        <p:spPr>
          <a:xfrm>
            <a:off x="4923430" y="4910806"/>
            <a:ext cx="1574611" cy="1113658"/>
          </a:xfrm>
          <a:prstGeom prst="rect">
            <a:avLst/>
          </a:prstGeom>
        </p:spPr>
      </p:pic>
    </p:spTree>
    <p:extLst>
      <p:ext uri="{BB962C8B-B14F-4D97-AF65-F5344CB8AC3E}">
        <p14:creationId xmlns:p14="http://schemas.microsoft.com/office/powerpoint/2010/main" val="333880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 --- Steps</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15</a:t>
            </a:fld>
            <a:endParaRPr lang="en-AU"/>
          </a:p>
        </p:txBody>
      </p:sp>
      <p:sp>
        <p:nvSpPr>
          <p:cNvPr id="7" name="内容占位符 6">
            <a:extLst>
              <a:ext uri="{FF2B5EF4-FFF2-40B4-BE49-F238E27FC236}">
                <a16:creationId xmlns:a16="http://schemas.microsoft.com/office/drawing/2014/main" id="{D24F9F15-484C-4D31-A89E-B6B3DFB6B9D7}"/>
              </a:ext>
            </a:extLst>
          </p:cNvPr>
          <p:cNvSpPr>
            <a:spLocks noGrp="1"/>
          </p:cNvSpPr>
          <p:nvPr>
            <p:ph idx="1"/>
          </p:nvPr>
        </p:nvSpPr>
        <p:spPr>
          <a:xfrm>
            <a:off x="440139" y="1293650"/>
            <a:ext cx="8570794" cy="4781625"/>
          </a:xfrm>
        </p:spPr>
        <p:txBody>
          <a:bodyPr vert="horz" lIns="91440" tIns="45720" rIns="91440" bIns="45720" rtlCol="0" anchor="t">
            <a:normAutofit lnSpcReduction="10000"/>
          </a:bodyPr>
          <a:lstStyle/>
          <a:p>
            <a:r>
              <a:rPr lang="en-US" sz="2800" dirty="0">
                <a:latin typeface="Georgia"/>
                <a:ea typeface="宋体"/>
              </a:rPr>
              <a:t>Step 1. If you can find 25 cent coins, don’t use a 10 cent coin. For the first time, give customers 25 cent;</a:t>
            </a:r>
            <a:endParaRPr lang="en-US" sz="2800">
              <a:ea typeface="宋体"/>
              <a:cs typeface="Calibri"/>
            </a:endParaRPr>
          </a:p>
          <a:p>
            <a:r>
              <a:rPr lang="en-US" sz="2800" dirty="0">
                <a:latin typeface="Georgia"/>
                <a:ea typeface="宋体"/>
                <a:cs typeface="Calibri"/>
              </a:rPr>
              <a:t>Step 2. The customer have money=41-25=16 cents currently. Then choose the max one that can fit in 16, that is, 10 cents. Thus, 16-10=6 cents remaining. Repeat the process iteratively, until money=6-5=1, money=1-1=0. At this point, the customer receives all the changes and the transaction ends;</a:t>
            </a:r>
            <a:endParaRPr lang="en-US"/>
          </a:p>
          <a:p>
            <a:r>
              <a:rPr lang="en-US" sz="2800" dirty="0">
                <a:latin typeface="Georgia"/>
                <a:ea typeface="宋体"/>
                <a:cs typeface="Calibri"/>
              </a:rPr>
              <a:t>Step 3. In the end, 41 points are divided into 1*25, 1*10, 1*5, 1*1 and a total of 4 coins.</a:t>
            </a:r>
            <a:endParaRPr lang="en-US" dirty="0"/>
          </a:p>
        </p:txBody>
      </p:sp>
    </p:spTree>
    <p:extLst>
      <p:ext uri="{BB962C8B-B14F-4D97-AF65-F5344CB8AC3E}">
        <p14:creationId xmlns:p14="http://schemas.microsoft.com/office/powerpoint/2010/main" val="2111119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16</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2724974" y="2636384"/>
            <a:ext cx="400562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dirty="0">
                <a:solidFill>
                  <a:srgbClr val="FF0000"/>
                </a:solidFill>
                <a:ea typeface="+mn-lt"/>
                <a:cs typeface="+mn-lt"/>
              </a:rPr>
              <a:t>Warning of Programming</a:t>
            </a:r>
            <a:endParaRPr lang="en-GB" sz="4800" dirty="0">
              <a:solidFill>
                <a:srgbClr val="FF0000"/>
              </a:solidFill>
              <a:cs typeface="Calibri"/>
            </a:endParaRPr>
          </a:p>
        </p:txBody>
      </p:sp>
    </p:spTree>
    <p:extLst>
      <p:ext uri="{BB962C8B-B14F-4D97-AF65-F5344CB8AC3E}">
        <p14:creationId xmlns:p14="http://schemas.microsoft.com/office/powerpoint/2010/main" val="3521026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888" y="110880"/>
            <a:ext cx="8229600" cy="850106"/>
          </a:xfrm>
        </p:spPr>
        <p:txBody>
          <a:bodyPr/>
          <a:lstStyle/>
          <a:p>
            <a:r>
              <a:rPr lang="en-US" dirty="0">
                <a:latin typeface="Georgia"/>
                <a:ea typeface="宋体"/>
              </a:rPr>
              <a:t>Greedy Algorithm --- Code</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17</a:t>
            </a:fld>
            <a:endParaRPr lang="en-AU"/>
          </a:p>
        </p:txBody>
      </p:sp>
      <p:pic>
        <p:nvPicPr>
          <p:cNvPr id="6" name="Picture 6" descr="A close up of text on a black background&#10;&#10;Description automatically generated">
            <a:extLst>
              <a:ext uri="{FF2B5EF4-FFF2-40B4-BE49-F238E27FC236}">
                <a16:creationId xmlns:a16="http://schemas.microsoft.com/office/drawing/2014/main" id="{126568C9-78B8-4A9D-9D2B-75C9B5CEBF37}"/>
              </a:ext>
            </a:extLst>
          </p:cNvPr>
          <p:cNvPicPr>
            <a:picLocks noChangeAspect="1"/>
          </p:cNvPicPr>
          <p:nvPr/>
        </p:nvPicPr>
        <p:blipFill>
          <a:blip r:embed="rId2"/>
          <a:stretch>
            <a:fillRect/>
          </a:stretch>
        </p:blipFill>
        <p:spPr>
          <a:xfrm>
            <a:off x="1025288" y="865988"/>
            <a:ext cx="6956946" cy="5501338"/>
          </a:xfrm>
          <a:prstGeom prst="rect">
            <a:avLst/>
          </a:prstGeom>
        </p:spPr>
      </p:pic>
    </p:spTree>
    <p:extLst>
      <p:ext uri="{BB962C8B-B14F-4D97-AF65-F5344CB8AC3E}">
        <p14:creationId xmlns:p14="http://schemas.microsoft.com/office/powerpoint/2010/main" val="1537265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7E8AFECB-488C-4862-A863-69DB259C81CD}" type="slidenum">
              <a:rPr lang="en-AU" smtClean="0"/>
              <a:pPr/>
              <a:t>18</a:t>
            </a:fld>
            <a:endParaRPr lang="en-AU"/>
          </a:p>
        </p:txBody>
      </p:sp>
      <p:pic>
        <p:nvPicPr>
          <p:cNvPr id="4" name="Picture 6" descr="A screenshot of a computer&#10;&#10;Description automatically generated">
            <a:extLst>
              <a:ext uri="{FF2B5EF4-FFF2-40B4-BE49-F238E27FC236}">
                <a16:creationId xmlns:a16="http://schemas.microsoft.com/office/drawing/2014/main" id="{9590E6DF-1D39-4686-8369-E2B7A3FE2C8F}"/>
              </a:ext>
            </a:extLst>
          </p:cNvPr>
          <p:cNvPicPr>
            <a:picLocks noChangeAspect="1"/>
          </p:cNvPicPr>
          <p:nvPr/>
        </p:nvPicPr>
        <p:blipFill>
          <a:blip r:embed="rId2"/>
          <a:stretch>
            <a:fillRect/>
          </a:stretch>
        </p:blipFill>
        <p:spPr>
          <a:xfrm>
            <a:off x="880281" y="123057"/>
            <a:ext cx="7383438" cy="6321870"/>
          </a:xfrm>
          <a:prstGeom prst="rect">
            <a:avLst/>
          </a:prstGeom>
        </p:spPr>
      </p:pic>
    </p:spTree>
    <p:extLst>
      <p:ext uri="{BB962C8B-B14F-4D97-AF65-F5344CB8AC3E}">
        <p14:creationId xmlns:p14="http://schemas.microsoft.com/office/powerpoint/2010/main" val="4188931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19</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3287945" y="2832570"/>
            <a:ext cx="256407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0" dirty="0">
                <a:ea typeface="+mn-lt"/>
                <a:cs typeface="+mn-lt"/>
              </a:rPr>
              <a:t>Demo</a:t>
            </a:r>
            <a:endParaRPr lang="en-US" sz="6000">
              <a:cs typeface="Calibri"/>
            </a:endParaRPr>
          </a:p>
        </p:txBody>
      </p:sp>
    </p:spTree>
    <p:extLst>
      <p:ext uri="{BB962C8B-B14F-4D97-AF65-F5344CB8AC3E}">
        <p14:creationId xmlns:p14="http://schemas.microsoft.com/office/powerpoint/2010/main" val="3285422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2</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1931698" y="2602264"/>
            <a:ext cx="60869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dirty="0">
                <a:ea typeface="+mn-lt"/>
                <a:cs typeface="+mn-lt"/>
              </a:rPr>
              <a:t>Search Techniques</a:t>
            </a:r>
            <a:endParaRPr lang="en-US" dirty="0"/>
          </a:p>
        </p:txBody>
      </p:sp>
    </p:spTree>
    <p:extLst>
      <p:ext uri="{BB962C8B-B14F-4D97-AF65-F5344CB8AC3E}">
        <p14:creationId xmlns:p14="http://schemas.microsoft.com/office/powerpoint/2010/main" val="184826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20</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1624624" y="2576674"/>
            <a:ext cx="614661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dirty="0">
                <a:ea typeface="+mn-lt"/>
                <a:cs typeface="+mn-lt"/>
              </a:rPr>
              <a:t>Hill Climbing Algorithm</a:t>
            </a:r>
            <a:endParaRPr lang="en-GB" sz="4800" dirty="0">
              <a:latin typeface="Georgia"/>
              <a:cs typeface="Calibri"/>
            </a:endParaRPr>
          </a:p>
        </p:txBody>
      </p:sp>
    </p:spTree>
    <p:extLst>
      <p:ext uri="{BB962C8B-B14F-4D97-AF65-F5344CB8AC3E}">
        <p14:creationId xmlns:p14="http://schemas.microsoft.com/office/powerpoint/2010/main" val="649841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Hill Climbing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21</a:t>
            </a:fld>
            <a:endParaRPr lang="en-AU"/>
          </a:p>
        </p:txBody>
      </p:sp>
      <p:pic>
        <p:nvPicPr>
          <p:cNvPr id="3" name="Picture 6" descr="A close up of a sign&#10;&#10;Description automatically generated">
            <a:extLst>
              <a:ext uri="{FF2B5EF4-FFF2-40B4-BE49-F238E27FC236}">
                <a16:creationId xmlns:a16="http://schemas.microsoft.com/office/drawing/2014/main" id="{92495B20-63D7-4267-A498-CA5ED1C2A702}"/>
              </a:ext>
            </a:extLst>
          </p:cNvPr>
          <p:cNvPicPr>
            <a:picLocks noChangeAspect="1"/>
          </p:cNvPicPr>
          <p:nvPr/>
        </p:nvPicPr>
        <p:blipFill>
          <a:blip r:embed="rId2"/>
          <a:stretch>
            <a:fillRect/>
          </a:stretch>
        </p:blipFill>
        <p:spPr>
          <a:xfrm>
            <a:off x="2364474" y="1492027"/>
            <a:ext cx="4031207" cy="4112780"/>
          </a:xfrm>
          <a:prstGeom prst="rect">
            <a:avLst/>
          </a:prstGeom>
        </p:spPr>
      </p:pic>
    </p:spTree>
    <p:extLst>
      <p:ext uri="{BB962C8B-B14F-4D97-AF65-F5344CB8AC3E}">
        <p14:creationId xmlns:p14="http://schemas.microsoft.com/office/powerpoint/2010/main" val="2894597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Hill Climbing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22</a:t>
            </a:fld>
            <a:endParaRPr lang="en-AU"/>
          </a:p>
        </p:txBody>
      </p:sp>
      <p:pic>
        <p:nvPicPr>
          <p:cNvPr id="4" name="Picture 5" descr="A picture containing drawing&#10;&#10;Description automatically generated">
            <a:extLst>
              <a:ext uri="{FF2B5EF4-FFF2-40B4-BE49-F238E27FC236}">
                <a16:creationId xmlns:a16="http://schemas.microsoft.com/office/drawing/2014/main" id="{3AFBD546-C8D6-4DBC-9F1C-5ECFB7642D3A}"/>
              </a:ext>
            </a:extLst>
          </p:cNvPr>
          <p:cNvPicPr>
            <a:picLocks noChangeAspect="1"/>
          </p:cNvPicPr>
          <p:nvPr/>
        </p:nvPicPr>
        <p:blipFill>
          <a:blip r:embed="rId2"/>
          <a:stretch>
            <a:fillRect/>
          </a:stretch>
        </p:blipFill>
        <p:spPr>
          <a:xfrm>
            <a:off x="4741388" y="3099179"/>
            <a:ext cx="3687312" cy="2928582"/>
          </a:xfrm>
          <a:prstGeom prst="rect">
            <a:avLst/>
          </a:prstGeom>
        </p:spPr>
      </p:pic>
      <p:pic>
        <p:nvPicPr>
          <p:cNvPr id="3" name="Picture 6" descr="A close up of a sign&#10;&#10;Description automatically generated">
            <a:extLst>
              <a:ext uri="{FF2B5EF4-FFF2-40B4-BE49-F238E27FC236}">
                <a16:creationId xmlns:a16="http://schemas.microsoft.com/office/drawing/2014/main" id="{92495B20-63D7-4267-A498-CA5ED1C2A702}"/>
              </a:ext>
            </a:extLst>
          </p:cNvPr>
          <p:cNvPicPr>
            <a:picLocks noChangeAspect="1"/>
          </p:cNvPicPr>
          <p:nvPr/>
        </p:nvPicPr>
        <p:blipFill>
          <a:blip r:embed="rId3"/>
          <a:stretch>
            <a:fillRect/>
          </a:stretch>
        </p:blipFill>
        <p:spPr>
          <a:xfrm>
            <a:off x="1520019" y="1423789"/>
            <a:ext cx="2743200" cy="2799184"/>
          </a:xfrm>
          <a:prstGeom prst="rect">
            <a:avLst/>
          </a:prstGeom>
        </p:spPr>
      </p:pic>
    </p:spTree>
    <p:extLst>
      <p:ext uri="{BB962C8B-B14F-4D97-AF65-F5344CB8AC3E}">
        <p14:creationId xmlns:p14="http://schemas.microsoft.com/office/powerpoint/2010/main" val="252460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screenshot of a cell phone&#10;&#10;Description automatically generated">
            <a:extLst>
              <a:ext uri="{FF2B5EF4-FFF2-40B4-BE49-F238E27FC236}">
                <a16:creationId xmlns:a16="http://schemas.microsoft.com/office/drawing/2014/main" id="{FA15E284-D853-4799-8DAE-3D2D5D4E55A8}"/>
              </a:ext>
            </a:extLst>
          </p:cNvPr>
          <p:cNvPicPr>
            <a:picLocks noChangeAspect="1"/>
          </p:cNvPicPr>
          <p:nvPr/>
        </p:nvPicPr>
        <p:blipFill>
          <a:blip r:embed="rId2"/>
          <a:stretch>
            <a:fillRect/>
          </a:stretch>
        </p:blipFill>
        <p:spPr>
          <a:xfrm>
            <a:off x="1067937" y="1037687"/>
            <a:ext cx="6828998" cy="4978813"/>
          </a:xfrm>
          <a:prstGeom prst="rect">
            <a:avLst/>
          </a:prstGeom>
        </p:spPr>
      </p:pic>
      <p:sp>
        <p:nvSpPr>
          <p:cNvPr id="2" name="标题 1"/>
          <p:cNvSpPr>
            <a:spLocks noGrp="1"/>
          </p:cNvSpPr>
          <p:nvPr>
            <p:ph type="title"/>
          </p:nvPr>
        </p:nvSpPr>
        <p:spPr>
          <a:xfrm>
            <a:off x="322537" y="307067"/>
            <a:ext cx="8229600" cy="850106"/>
          </a:xfrm>
        </p:spPr>
        <p:txBody>
          <a:bodyPr/>
          <a:lstStyle/>
          <a:p>
            <a:r>
              <a:rPr lang="en-US" dirty="0">
                <a:latin typeface="Georgia"/>
                <a:ea typeface="宋体"/>
              </a:rPr>
              <a:t>Hill Climbing Algorithm --- An example</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23</a:t>
            </a:fld>
            <a:endParaRPr lang="en-AU"/>
          </a:p>
        </p:txBody>
      </p:sp>
      <p:sp>
        <p:nvSpPr>
          <p:cNvPr id="7" name="Rectangle 6">
            <a:extLst>
              <a:ext uri="{FF2B5EF4-FFF2-40B4-BE49-F238E27FC236}">
                <a16:creationId xmlns:a16="http://schemas.microsoft.com/office/drawing/2014/main" id="{4AA3C09C-0D30-4172-A37B-0B31DFB051F3}"/>
              </a:ext>
            </a:extLst>
          </p:cNvPr>
          <p:cNvSpPr/>
          <p:nvPr/>
        </p:nvSpPr>
        <p:spPr>
          <a:xfrm>
            <a:off x="5460457" y="3425944"/>
            <a:ext cx="912694" cy="21239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E53BAA0-F00E-4B3E-9414-6EF6163C73D9}"/>
              </a:ext>
            </a:extLst>
          </p:cNvPr>
          <p:cNvSpPr txBox="1"/>
          <p:nvPr/>
        </p:nvSpPr>
        <p:spPr>
          <a:xfrm>
            <a:off x="2142699" y="6049371"/>
            <a:ext cx="53362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Find the maximum value between [5,8].</a:t>
            </a:r>
          </a:p>
        </p:txBody>
      </p:sp>
    </p:spTree>
    <p:extLst>
      <p:ext uri="{BB962C8B-B14F-4D97-AF65-F5344CB8AC3E}">
        <p14:creationId xmlns:p14="http://schemas.microsoft.com/office/powerpoint/2010/main" val="3298260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24</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3287945" y="2832570"/>
            <a:ext cx="256407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6000" dirty="0">
                <a:ea typeface="+mn-lt"/>
                <a:cs typeface="+mn-lt"/>
              </a:rPr>
              <a:t>Demo</a:t>
            </a:r>
            <a:endParaRPr lang="en-US" sz="6000">
              <a:cs typeface="Calibri"/>
            </a:endParaRPr>
          </a:p>
        </p:txBody>
      </p:sp>
    </p:spTree>
    <p:extLst>
      <p:ext uri="{BB962C8B-B14F-4D97-AF65-F5344CB8AC3E}">
        <p14:creationId xmlns:p14="http://schemas.microsoft.com/office/powerpoint/2010/main" val="1518401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Hill Climbing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25</a:t>
            </a:fld>
            <a:endParaRPr lang="en-AU"/>
          </a:p>
        </p:txBody>
      </p:sp>
      <p:sp>
        <p:nvSpPr>
          <p:cNvPr id="8" name="TextBox 7">
            <a:extLst>
              <a:ext uri="{FF2B5EF4-FFF2-40B4-BE49-F238E27FC236}">
                <a16:creationId xmlns:a16="http://schemas.microsoft.com/office/drawing/2014/main" id="{DCACB384-7E16-41EC-ACB8-8CEA4F789186}"/>
              </a:ext>
            </a:extLst>
          </p:cNvPr>
          <p:cNvSpPr txBox="1"/>
          <p:nvPr/>
        </p:nvSpPr>
        <p:spPr>
          <a:xfrm>
            <a:off x="4780317" y="584391"/>
            <a:ext cx="37497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02122"/>
                </a:solidFill>
                <a:latin typeface="Arial"/>
                <a:cs typeface="Arial"/>
              </a:rPr>
              <a:t>Hill Climbing Algorithm is a greedy algorithm.</a:t>
            </a:r>
          </a:p>
        </p:txBody>
      </p:sp>
      <p:pic>
        <p:nvPicPr>
          <p:cNvPr id="9" name="Picture 6" descr="A picture containing clock&#10;&#10;Description automatically generated">
            <a:extLst>
              <a:ext uri="{FF2B5EF4-FFF2-40B4-BE49-F238E27FC236}">
                <a16:creationId xmlns:a16="http://schemas.microsoft.com/office/drawing/2014/main" id="{18ABA9F2-FF96-4319-B8FC-F9E1BE91E54A}"/>
              </a:ext>
            </a:extLst>
          </p:cNvPr>
          <p:cNvPicPr>
            <a:picLocks noChangeAspect="1"/>
          </p:cNvPicPr>
          <p:nvPr/>
        </p:nvPicPr>
        <p:blipFill rotWithShape="1">
          <a:blip r:embed="rId2"/>
          <a:srcRect r="53333" b="4872"/>
          <a:stretch/>
        </p:blipFill>
        <p:spPr>
          <a:xfrm>
            <a:off x="916991" y="958502"/>
            <a:ext cx="1554823" cy="3169447"/>
          </a:xfrm>
          <a:prstGeom prst="rect">
            <a:avLst/>
          </a:prstGeom>
        </p:spPr>
      </p:pic>
      <p:pic>
        <p:nvPicPr>
          <p:cNvPr id="7" name="Content Placeholder 6" descr="A picture containing furniture, bed&#10;&#10;Description automatically generated">
            <a:extLst>
              <a:ext uri="{FF2B5EF4-FFF2-40B4-BE49-F238E27FC236}">
                <a16:creationId xmlns:a16="http://schemas.microsoft.com/office/drawing/2014/main" id="{0E2FBFA8-7B37-46D2-9A8D-45C1DD3064E5}"/>
              </a:ext>
            </a:extLst>
          </p:cNvPr>
          <p:cNvPicPr>
            <a:picLocks noGrp="1" noChangeAspect="1"/>
          </p:cNvPicPr>
          <p:nvPr>
            <p:ph idx="1"/>
          </p:nvPr>
        </p:nvPicPr>
        <p:blipFill>
          <a:blip r:embed="rId3"/>
          <a:stretch>
            <a:fillRect/>
          </a:stretch>
        </p:blipFill>
        <p:spPr>
          <a:xfrm>
            <a:off x="3653335" y="1799755"/>
            <a:ext cx="4353068" cy="2104314"/>
          </a:xfrm>
        </p:spPr>
      </p:pic>
      <p:sp>
        <p:nvSpPr>
          <p:cNvPr id="12" name="TextBox 11">
            <a:extLst>
              <a:ext uri="{FF2B5EF4-FFF2-40B4-BE49-F238E27FC236}">
                <a16:creationId xmlns:a16="http://schemas.microsoft.com/office/drawing/2014/main" id="{B9A21166-BA4E-4FF3-B083-944DF257E9AE}"/>
              </a:ext>
            </a:extLst>
          </p:cNvPr>
          <p:cNvSpPr txBox="1"/>
          <p:nvPr/>
        </p:nvSpPr>
        <p:spPr>
          <a:xfrm>
            <a:off x="2641790" y="4777221"/>
            <a:ext cx="43468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A surface with only </a:t>
            </a:r>
            <a:r>
              <a:rPr lang="en-US" b="1" i="1" dirty="0">
                <a:solidFill>
                  <a:srgbClr val="202122"/>
                </a:solidFill>
                <a:latin typeface="Arial"/>
                <a:ea typeface="+mn-lt"/>
                <a:cs typeface="Arial"/>
              </a:rPr>
              <a:t>one </a:t>
            </a:r>
            <a:r>
              <a:rPr lang="en-US" i="1" dirty="0">
                <a:solidFill>
                  <a:srgbClr val="202122"/>
                </a:solidFill>
                <a:latin typeface="Arial"/>
                <a:cs typeface="Arial"/>
              </a:rPr>
              <a:t>maximum. Hill-climbers are well-suited for optimizing over such surfaces, and will converge to the global maximum.</a:t>
            </a:r>
            <a:endParaRPr lang="en-US" dirty="0"/>
          </a:p>
        </p:txBody>
      </p:sp>
    </p:spTree>
    <p:extLst>
      <p:ext uri="{BB962C8B-B14F-4D97-AF65-F5344CB8AC3E}">
        <p14:creationId xmlns:p14="http://schemas.microsoft.com/office/powerpoint/2010/main" val="184746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888" y="110880"/>
            <a:ext cx="8229600" cy="850106"/>
          </a:xfrm>
        </p:spPr>
        <p:txBody>
          <a:bodyPr/>
          <a:lstStyle/>
          <a:p>
            <a:r>
              <a:rPr lang="en-US" dirty="0">
                <a:latin typeface="Georgia"/>
                <a:ea typeface="宋体"/>
              </a:rPr>
              <a:t>Hill Climbing Algorithm --- Problem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26</a:t>
            </a:fld>
            <a:endParaRPr lang="en-AU"/>
          </a:p>
        </p:txBody>
      </p:sp>
      <p:pic>
        <p:nvPicPr>
          <p:cNvPr id="3" name="Picture 3" descr="A picture containing kitchenware, rack, strainer, bed&#10;&#10;Description automatically generated">
            <a:extLst>
              <a:ext uri="{FF2B5EF4-FFF2-40B4-BE49-F238E27FC236}">
                <a16:creationId xmlns:a16="http://schemas.microsoft.com/office/drawing/2014/main" id="{FDDE9C46-D319-4FE4-8D02-5E27C054812B}"/>
              </a:ext>
            </a:extLst>
          </p:cNvPr>
          <p:cNvPicPr>
            <a:picLocks noChangeAspect="1"/>
          </p:cNvPicPr>
          <p:nvPr/>
        </p:nvPicPr>
        <p:blipFill>
          <a:blip r:embed="rId2"/>
          <a:stretch>
            <a:fillRect/>
          </a:stretch>
        </p:blipFill>
        <p:spPr>
          <a:xfrm>
            <a:off x="3479199" y="1880643"/>
            <a:ext cx="5103694" cy="2596486"/>
          </a:xfrm>
          <a:prstGeom prst="rect">
            <a:avLst/>
          </a:prstGeom>
        </p:spPr>
      </p:pic>
      <p:sp>
        <p:nvSpPr>
          <p:cNvPr id="4" name="TextBox 3">
            <a:extLst>
              <a:ext uri="{FF2B5EF4-FFF2-40B4-BE49-F238E27FC236}">
                <a16:creationId xmlns:a16="http://schemas.microsoft.com/office/drawing/2014/main" id="{58E2BA54-5BE4-420F-BF47-94C3EF721032}"/>
              </a:ext>
            </a:extLst>
          </p:cNvPr>
          <p:cNvSpPr txBox="1"/>
          <p:nvPr/>
        </p:nvSpPr>
        <p:spPr>
          <a:xfrm>
            <a:off x="2126776" y="4863721"/>
            <a:ext cx="533627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A surface with </a:t>
            </a:r>
            <a:r>
              <a:rPr lang="en-US" b="1" i="1" dirty="0">
                <a:solidFill>
                  <a:srgbClr val="202122"/>
                </a:solidFill>
                <a:latin typeface="Arial"/>
                <a:cs typeface="Arial"/>
              </a:rPr>
              <a:t>two </a:t>
            </a:r>
            <a:r>
              <a:rPr lang="en-US" i="1" dirty="0">
                <a:solidFill>
                  <a:srgbClr val="202122"/>
                </a:solidFill>
                <a:latin typeface="Arial"/>
                <a:cs typeface="Arial"/>
              </a:rPr>
              <a:t>local maxima. (Only one of them is the global maximum.) If a hill-climber begins in a poor location, it may converge to the lower maximum.</a:t>
            </a:r>
            <a:endParaRPr lang="en-US" dirty="0"/>
          </a:p>
        </p:txBody>
      </p:sp>
      <p:pic>
        <p:nvPicPr>
          <p:cNvPr id="10" name="Picture 6" descr="A picture containing clock&#10;&#10;Description automatically generated">
            <a:extLst>
              <a:ext uri="{FF2B5EF4-FFF2-40B4-BE49-F238E27FC236}">
                <a16:creationId xmlns:a16="http://schemas.microsoft.com/office/drawing/2014/main" id="{9E4F7C84-3A68-4A45-8D35-2DE3D84C29FC}"/>
              </a:ext>
            </a:extLst>
          </p:cNvPr>
          <p:cNvPicPr>
            <a:picLocks noChangeAspect="1"/>
          </p:cNvPicPr>
          <p:nvPr/>
        </p:nvPicPr>
        <p:blipFill>
          <a:blip r:embed="rId3"/>
          <a:stretch>
            <a:fillRect/>
          </a:stretch>
        </p:blipFill>
        <p:spPr>
          <a:xfrm>
            <a:off x="653765" y="2096702"/>
            <a:ext cx="2315760" cy="2315760"/>
          </a:xfrm>
          <a:prstGeom prst="rect">
            <a:avLst/>
          </a:prstGeom>
        </p:spPr>
      </p:pic>
    </p:spTree>
    <p:extLst>
      <p:ext uri="{BB962C8B-B14F-4D97-AF65-F5344CB8AC3E}">
        <p14:creationId xmlns:p14="http://schemas.microsoft.com/office/powerpoint/2010/main" val="380388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27</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959296" y="2789920"/>
            <a:ext cx="80061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dirty="0">
                <a:ea typeface="+mn-lt"/>
                <a:cs typeface="+mn-lt"/>
              </a:rPr>
              <a:t>Simulated Annealing Algorithm</a:t>
            </a:r>
            <a:endParaRPr lang="en-GB" sz="4000" dirty="0">
              <a:latin typeface="Georgia"/>
              <a:cs typeface="Calibri"/>
            </a:endParaRPr>
          </a:p>
        </p:txBody>
      </p:sp>
    </p:spTree>
    <p:extLst>
      <p:ext uri="{BB962C8B-B14F-4D97-AF65-F5344CB8AC3E}">
        <p14:creationId xmlns:p14="http://schemas.microsoft.com/office/powerpoint/2010/main" val="3957878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A close up of a logo&#10;&#10;Description automatically generated">
            <a:extLst>
              <a:ext uri="{FF2B5EF4-FFF2-40B4-BE49-F238E27FC236}">
                <a16:creationId xmlns:a16="http://schemas.microsoft.com/office/drawing/2014/main" id="{76895362-C0CC-41E3-928D-08C99FB9509D}"/>
              </a:ext>
            </a:extLst>
          </p:cNvPr>
          <p:cNvPicPr>
            <a:picLocks noChangeAspect="1"/>
          </p:cNvPicPr>
          <p:nvPr/>
        </p:nvPicPr>
        <p:blipFill>
          <a:blip r:embed="rId2"/>
          <a:stretch>
            <a:fillRect/>
          </a:stretch>
        </p:blipFill>
        <p:spPr>
          <a:xfrm>
            <a:off x="1187356" y="1320421"/>
            <a:ext cx="6496334" cy="4328046"/>
          </a:xfrm>
          <a:prstGeom prst="rect">
            <a:avLst/>
          </a:prstGeom>
        </p:spPr>
      </p:pic>
      <p:sp>
        <p:nvSpPr>
          <p:cNvPr id="2" name="标题 1"/>
          <p:cNvSpPr>
            <a:spLocks noGrp="1"/>
          </p:cNvSpPr>
          <p:nvPr>
            <p:ph type="title"/>
          </p:nvPr>
        </p:nvSpPr>
        <p:spPr>
          <a:xfrm>
            <a:off x="322537" y="307067"/>
            <a:ext cx="8229600" cy="850106"/>
          </a:xfrm>
        </p:spPr>
        <p:txBody>
          <a:bodyPr/>
          <a:lstStyle/>
          <a:p>
            <a:r>
              <a:rPr lang="en-US" dirty="0">
                <a:latin typeface="Georgia"/>
                <a:ea typeface="宋体"/>
              </a:rPr>
              <a:t>Simulated Annealing Algorithm VS Hill Climbing</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28</a:t>
            </a:fld>
            <a:endParaRPr lang="en-AU"/>
          </a:p>
        </p:txBody>
      </p:sp>
    </p:spTree>
    <p:extLst>
      <p:ext uri="{BB962C8B-B14F-4D97-AF65-F5344CB8AC3E}">
        <p14:creationId xmlns:p14="http://schemas.microsoft.com/office/powerpoint/2010/main" val="1864498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A close up of a logo&#10;&#10;Description automatically generated">
            <a:extLst>
              <a:ext uri="{FF2B5EF4-FFF2-40B4-BE49-F238E27FC236}">
                <a16:creationId xmlns:a16="http://schemas.microsoft.com/office/drawing/2014/main" id="{76895362-C0CC-41E3-928D-08C99FB9509D}"/>
              </a:ext>
            </a:extLst>
          </p:cNvPr>
          <p:cNvPicPr>
            <a:picLocks noChangeAspect="1"/>
          </p:cNvPicPr>
          <p:nvPr/>
        </p:nvPicPr>
        <p:blipFill>
          <a:blip r:embed="rId2"/>
          <a:stretch>
            <a:fillRect/>
          </a:stretch>
        </p:blipFill>
        <p:spPr>
          <a:xfrm>
            <a:off x="2023282" y="646563"/>
            <a:ext cx="4943902" cy="3295935"/>
          </a:xfrm>
          <a:prstGeom prst="rect">
            <a:avLst/>
          </a:prstGeom>
        </p:spPr>
      </p:pic>
      <p:sp>
        <p:nvSpPr>
          <p:cNvPr id="2" name="标题 1"/>
          <p:cNvSpPr>
            <a:spLocks noGrp="1"/>
          </p:cNvSpPr>
          <p:nvPr>
            <p:ph type="title"/>
          </p:nvPr>
        </p:nvSpPr>
        <p:spPr>
          <a:xfrm>
            <a:off x="322537" y="307067"/>
            <a:ext cx="8229600" cy="850106"/>
          </a:xfrm>
        </p:spPr>
        <p:txBody>
          <a:bodyPr/>
          <a:lstStyle/>
          <a:p>
            <a:r>
              <a:rPr lang="en-US" dirty="0">
                <a:latin typeface="Georgia"/>
                <a:ea typeface="宋体"/>
              </a:rPr>
              <a:t>Simulated Annealing Algorithm VS Hill Climbing</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29</a:t>
            </a:fld>
            <a:endParaRPr lang="en-AU"/>
          </a:p>
        </p:txBody>
      </p:sp>
      <p:sp>
        <p:nvSpPr>
          <p:cNvPr id="7" name="TextBox 6">
            <a:extLst>
              <a:ext uri="{FF2B5EF4-FFF2-40B4-BE49-F238E27FC236}">
                <a16:creationId xmlns:a16="http://schemas.microsoft.com/office/drawing/2014/main" id="{7246B84D-492E-4555-83EE-7537645A5AF3}"/>
              </a:ext>
            </a:extLst>
          </p:cNvPr>
          <p:cNvSpPr txBox="1"/>
          <p:nvPr/>
        </p:nvSpPr>
        <p:spPr>
          <a:xfrm>
            <a:off x="735274" y="3780430"/>
            <a:ext cx="778434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hill-climbing method is a </a:t>
            </a:r>
            <a:r>
              <a:rPr lang="en-US" b="1" dirty="0"/>
              <a:t>completely greedy</a:t>
            </a:r>
            <a:r>
              <a:rPr lang="en-US" dirty="0"/>
              <a:t> method. Every time it chooses a current optimal solution which is short-sighted.</a:t>
            </a:r>
          </a:p>
          <a:p>
            <a:endParaRPr lang="en-US" dirty="0">
              <a:cs typeface="Calibri"/>
            </a:endParaRPr>
          </a:p>
          <a:p>
            <a:r>
              <a:rPr lang="en-US" dirty="0"/>
              <a:t>Simulated annealing is a </a:t>
            </a:r>
            <a:r>
              <a:rPr lang="en-US" b="1" dirty="0"/>
              <a:t>greedy algorithm</a:t>
            </a:r>
            <a:r>
              <a:rPr lang="en-US" dirty="0"/>
              <a:t> as well, but its search process introduces random factors. The simulated annealing algorithm allows model accept a solution that is </a:t>
            </a:r>
            <a:r>
              <a:rPr lang="en-US" b="1" dirty="0"/>
              <a:t>worse </a:t>
            </a:r>
            <a:r>
              <a:rPr lang="en-US" dirty="0"/>
              <a:t>than the current solution with a </a:t>
            </a:r>
            <a:r>
              <a:rPr lang="en-US" b="1" dirty="0"/>
              <a:t>certain probability</a:t>
            </a:r>
            <a:r>
              <a:rPr lang="en-US" dirty="0"/>
              <a:t>, so it may jump out of this local optimal solution and reach the global optimal solution.</a:t>
            </a:r>
            <a:endParaRPr lang="en-US" dirty="0">
              <a:cs typeface="Calibri"/>
            </a:endParaRPr>
          </a:p>
        </p:txBody>
      </p:sp>
    </p:spTree>
    <p:extLst>
      <p:ext uri="{BB962C8B-B14F-4D97-AF65-F5344CB8AC3E}">
        <p14:creationId xmlns:p14="http://schemas.microsoft.com/office/powerpoint/2010/main" val="144514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888" y="110880"/>
            <a:ext cx="8229600" cy="850106"/>
          </a:xfrm>
        </p:spPr>
        <p:txBody>
          <a:bodyPr/>
          <a:lstStyle/>
          <a:p>
            <a:r>
              <a:rPr lang="en-US" dirty="0">
                <a:latin typeface="Georgia"/>
                <a:ea typeface="宋体"/>
              </a:rPr>
              <a:t>What is search techniques</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3</a:t>
            </a:fld>
            <a:endParaRPr lang="en-AU"/>
          </a:p>
        </p:txBody>
      </p:sp>
      <p:sp>
        <p:nvSpPr>
          <p:cNvPr id="7" name="TextBox 6">
            <a:extLst>
              <a:ext uri="{FF2B5EF4-FFF2-40B4-BE49-F238E27FC236}">
                <a16:creationId xmlns:a16="http://schemas.microsoft.com/office/drawing/2014/main" id="{1266A65F-C910-4813-BC3F-2F1C3BC45897}"/>
              </a:ext>
            </a:extLst>
          </p:cNvPr>
          <p:cNvSpPr txBox="1"/>
          <p:nvPr/>
        </p:nvSpPr>
        <p:spPr>
          <a:xfrm>
            <a:off x="2628901" y="4821072"/>
            <a:ext cx="40909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 How to find the maximum solution? Optimization is commonly seen in our daily lives.</a:t>
            </a:r>
            <a:endParaRPr lang="en-US" dirty="0"/>
          </a:p>
        </p:txBody>
      </p:sp>
      <p:pic>
        <p:nvPicPr>
          <p:cNvPr id="9" name="Picture 6" descr="A picture containing clock&#10;&#10;Description automatically generated">
            <a:extLst>
              <a:ext uri="{FF2B5EF4-FFF2-40B4-BE49-F238E27FC236}">
                <a16:creationId xmlns:a16="http://schemas.microsoft.com/office/drawing/2014/main" id="{64A458C5-C897-4494-850B-8484D650C5CD}"/>
              </a:ext>
            </a:extLst>
          </p:cNvPr>
          <p:cNvPicPr>
            <a:picLocks noChangeAspect="1"/>
          </p:cNvPicPr>
          <p:nvPr/>
        </p:nvPicPr>
        <p:blipFill rotWithShape="1">
          <a:blip r:embed="rId2"/>
          <a:srcRect r="53333" b="4872"/>
          <a:stretch/>
        </p:blipFill>
        <p:spPr>
          <a:xfrm>
            <a:off x="3498945" y="1238533"/>
            <a:ext cx="1554823" cy="3169447"/>
          </a:xfrm>
          <a:prstGeom prst="rect">
            <a:avLst/>
          </a:prstGeom>
        </p:spPr>
      </p:pic>
    </p:spTree>
    <p:extLst>
      <p:ext uri="{BB962C8B-B14F-4D97-AF65-F5344CB8AC3E}">
        <p14:creationId xmlns:p14="http://schemas.microsoft.com/office/powerpoint/2010/main" val="3773701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A close up of a logo&#10;&#10;Description automatically generated">
            <a:extLst>
              <a:ext uri="{FF2B5EF4-FFF2-40B4-BE49-F238E27FC236}">
                <a16:creationId xmlns:a16="http://schemas.microsoft.com/office/drawing/2014/main" id="{76895362-C0CC-41E3-928D-08C99FB9509D}"/>
              </a:ext>
            </a:extLst>
          </p:cNvPr>
          <p:cNvPicPr>
            <a:picLocks noChangeAspect="1"/>
          </p:cNvPicPr>
          <p:nvPr/>
        </p:nvPicPr>
        <p:blipFill>
          <a:blip r:embed="rId2"/>
          <a:stretch>
            <a:fillRect/>
          </a:stretch>
        </p:blipFill>
        <p:spPr>
          <a:xfrm>
            <a:off x="1963573" y="1158355"/>
            <a:ext cx="4943902" cy="3295935"/>
          </a:xfrm>
          <a:prstGeom prst="rect">
            <a:avLst/>
          </a:prstGeom>
        </p:spPr>
      </p:pic>
      <p:sp>
        <p:nvSpPr>
          <p:cNvPr id="2" name="标题 1"/>
          <p:cNvSpPr>
            <a:spLocks noGrp="1"/>
          </p:cNvSpPr>
          <p:nvPr>
            <p:ph type="title"/>
          </p:nvPr>
        </p:nvSpPr>
        <p:spPr>
          <a:xfrm>
            <a:off x="322537" y="307067"/>
            <a:ext cx="8229600" cy="850106"/>
          </a:xfrm>
        </p:spPr>
        <p:txBody>
          <a:bodyPr/>
          <a:lstStyle/>
          <a:p>
            <a:r>
              <a:rPr lang="en-US" dirty="0">
                <a:latin typeface="Georgia"/>
                <a:ea typeface="宋体"/>
              </a:rPr>
              <a:t>Simulated Annealing Algorithm VS Hill Climbing</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30</a:t>
            </a:fld>
            <a:endParaRPr lang="en-AU"/>
          </a:p>
        </p:txBody>
      </p:sp>
      <p:sp>
        <p:nvSpPr>
          <p:cNvPr id="7" name="TextBox 6">
            <a:extLst>
              <a:ext uri="{FF2B5EF4-FFF2-40B4-BE49-F238E27FC236}">
                <a16:creationId xmlns:a16="http://schemas.microsoft.com/office/drawing/2014/main" id="{7246B84D-492E-4555-83EE-7537645A5AF3}"/>
              </a:ext>
            </a:extLst>
          </p:cNvPr>
          <p:cNvSpPr txBox="1"/>
          <p:nvPr/>
        </p:nvSpPr>
        <p:spPr>
          <a:xfrm>
            <a:off x="709685" y="4778423"/>
            <a:ext cx="77843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Taking the Figure as an example, the simulated annealing algorithm will accept the movement of E with a certain probability after searching for the local optimal solution A. Maybe after a few such moves, point D will be reached, so the local maximum A will be jumped out.</a:t>
            </a:r>
            <a:endParaRPr lang="en-US" dirty="0">
              <a:cs typeface="Calibri"/>
            </a:endParaRPr>
          </a:p>
        </p:txBody>
      </p:sp>
    </p:spTree>
    <p:extLst>
      <p:ext uri="{BB962C8B-B14F-4D97-AF65-F5344CB8AC3E}">
        <p14:creationId xmlns:p14="http://schemas.microsoft.com/office/powerpoint/2010/main" val="3375302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Simulated Annealing Algorithm --- Temperature</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31</a:t>
            </a:fld>
            <a:endParaRPr lang="en-AU"/>
          </a:p>
        </p:txBody>
      </p:sp>
      <p:sp>
        <p:nvSpPr>
          <p:cNvPr id="6" name="TextBox 5">
            <a:extLst>
              <a:ext uri="{FF2B5EF4-FFF2-40B4-BE49-F238E27FC236}">
                <a16:creationId xmlns:a16="http://schemas.microsoft.com/office/drawing/2014/main" id="{FF4495AE-92E3-4061-AB08-95A56995E137}"/>
              </a:ext>
            </a:extLst>
          </p:cNvPr>
          <p:cNvSpPr txBox="1"/>
          <p:nvPr/>
        </p:nvSpPr>
        <p:spPr>
          <a:xfrm>
            <a:off x="829102" y="3797490"/>
            <a:ext cx="785257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Get a better solution after moving. Then always accept the move</a:t>
            </a:r>
          </a:p>
          <a:p>
            <a:r>
              <a:rPr lang="en-US" dirty="0"/>
              <a:t>2. That is, the solution after the move is worse than the current solution, then the move is accepted with a certain probability, and this probability is gradually reduced over time (gradually reduced to stabilize)</a:t>
            </a:r>
          </a:p>
          <a:p>
            <a:endParaRPr lang="en-US" dirty="0">
              <a:cs typeface="Calibri"/>
            </a:endParaRPr>
          </a:p>
          <a:p>
            <a:r>
              <a:rPr lang="en-US" dirty="0">
                <a:ea typeface="+mn-lt"/>
                <a:cs typeface="+mn-lt"/>
              </a:rPr>
              <a:t>The calculation of "a certain probability" here refers to the annealing process of metal smelting, which is the origin of the name of the simulated annealing algorithm. It is calculated according to the principles of thermodynamics.</a:t>
            </a:r>
            <a:endParaRPr lang="en-US" dirty="0"/>
          </a:p>
        </p:txBody>
      </p:sp>
      <p:pic>
        <p:nvPicPr>
          <p:cNvPr id="4" name="Picture 6">
            <a:extLst>
              <a:ext uri="{FF2B5EF4-FFF2-40B4-BE49-F238E27FC236}">
                <a16:creationId xmlns:a16="http://schemas.microsoft.com/office/drawing/2014/main" id="{87CC76DB-59C6-4346-8290-08E38994902E}"/>
              </a:ext>
            </a:extLst>
          </p:cNvPr>
          <p:cNvPicPr>
            <a:picLocks noChangeAspect="1"/>
          </p:cNvPicPr>
          <p:nvPr/>
        </p:nvPicPr>
        <p:blipFill>
          <a:blip r:embed="rId2"/>
          <a:stretch>
            <a:fillRect/>
          </a:stretch>
        </p:blipFill>
        <p:spPr>
          <a:xfrm>
            <a:off x="1422400" y="1914530"/>
            <a:ext cx="6350000" cy="1293274"/>
          </a:xfrm>
          <a:prstGeom prst="rect">
            <a:avLst/>
          </a:prstGeom>
        </p:spPr>
      </p:pic>
    </p:spTree>
    <p:extLst>
      <p:ext uri="{BB962C8B-B14F-4D97-AF65-F5344CB8AC3E}">
        <p14:creationId xmlns:p14="http://schemas.microsoft.com/office/powerpoint/2010/main" val="4224950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709" y="127940"/>
            <a:ext cx="8229600" cy="850106"/>
          </a:xfrm>
        </p:spPr>
        <p:txBody>
          <a:bodyPr/>
          <a:lstStyle/>
          <a:p>
            <a:r>
              <a:rPr lang="en-US" dirty="0">
                <a:latin typeface="Georgia"/>
                <a:ea typeface="宋体"/>
              </a:rPr>
              <a:t>Simulated Annealing Algorithm --- Temperature</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32</a:t>
            </a:fld>
            <a:endParaRPr lang="en-AU"/>
          </a:p>
        </p:txBody>
      </p:sp>
      <p:sp>
        <p:nvSpPr>
          <p:cNvPr id="7" name="TextBox 6">
            <a:extLst>
              <a:ext uri="{FF2B5EF4-FFF2-40B4-BE49-F238E27FC236}">
                <a16:creationId xmlns:a16="http://schemas.microsoft.com/office/drawing/2014/main" id="{7246B84D-492E-4555-83EE-7537645A5AF3}"/>
              </a:ext>
            </a:extLst>
          </p:cNvPr>
          <p:cNvSpPr txBox="1"/>
          <p:nvPr/>
        </p:nvSpPr>
        <p:spPr>
          <a:xfrm>
            <a:off x="411139" y="1033818"/>
            <a:ext cx="778434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It is related to the current temperature parameter T, which decreases with the decrease of temperature.</a:t>
            </a:r>
          </a:p>
        </p:txBody>
      </p:sp>
      <p:sp>
        <p:nvSpPr>
          <p:cNvPr id="4" name="TextBox 3">
            <a:extLst>
              <a:ext uri="{FF2B5EF4-FFF2-40B4-BE49-F238E27FC236}">
                <a16:creationId xmlns:a16="http://schemas.microsoft.com/office/drawing/2014/main" id="{00503439-4EC0-4DEC-9719-A87D37A1D546}"/>
              </a:ext>
            </a:extLst>
          </p:cNvPr>
          <p:cNvSpPr txBox="1"/>
          <p:nvPr/>
        </p:nvSpPr>
        <p:spPr>
          <a:xfrm>
            <a:off x="743802" y="3046862"/>
            <a:ext cx="43212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classic simulated annealing algorithm:</a:t>
            </a:r>
          </a:p>
        </p:txBody>
      </p:sp>
      <p:pic>
        <p:nvPicPr>
          <p:cNvPr id="8" name="Picture 8" descr="A close up of a logo&#10;&#10;Description automatically generated">
            <a:extLst>
              <a:ext uri="{FF2B5EF4-FFF2-40B4-BE49-F238E27FC236}">
                <a16:creationId xmlns:a16="http://schemas.microsoft.com/office/drawing/2014/main" id="{46EA3DF6-5829-4E5A-B1CA-36A8B2235FE3}"/>
              </a:ext>
            </a:extLst>
          </p:cNvPr>
          <p:cNvPicPr>
            <a:picLocks noChangeAspect="1"/>
          </p:cNvPicPr>
          <p:nvPr/>
        </p:nvPicPr>
        <p:blipFill>
          <a:blip r:embed="rId2"/>
          <a:stretch>
            <a:fillRect/>
          </a:stretch>
        </p:blipFill>
        <p:spPr>
          <a:xfrm>
            <a:off x="2902148" y="3539619"/>
            <a:ext cx="2368313" cy="1151814"/>
          </a:xfrm>
          <a:prstGeom prst="rect">
            <a:avLst/>
          </a:prstGeom>
        </p:spPr>
      </p:pic>
      <p:sp>
        <p:nvSpPr>
          <p:cNvPr id="9" name="TextBox 8">
            <a:extLst>
              <a:ext uri="{FF2B5EF4-FFF2-40B4-BE49-F238E27FC236}">
                <a16:creationId xmlns:a16="http://schemas.microsoft.com/office/drawing/2014/main" id="{3CBBE4CB-0BDC-4D64-906B-D4E7C7810A06}"/>
              </a:ext>
            </a:extLst>
          </p:cNvPr>
          <p:cNvSpPr txBox="1"/>
          <p:nvPr/>
        </p:nvSpPr>
        <p:spPr>
          <a:xfrm>
            <a:off x="743804" y="4795482"/>
            <a:ext cx="58395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fast simulated annealing algorithm:</a:t>
            </a:r>
          </a:p>
        </p:txBody>
      </p:sp>
      <p:pic>
        <p:nvPicPr>
          <p:cNvPr id="10" name="Picture 10" descr="A picture containing clock&#10;&#10;Description automatically generated">
            <a:extLst>
              <a:ext uri="{FF2B5EF4-FFF2-40B4-BE49-F238E27FC236}">
                <a16:creationId xmlns:a16="http://schemas.microsoft.com/office/drawing/2014/main" id="{83C04080-FAD7-4E4E-BE89-8C399A4CE20D}"/>
              </a:ext>
            </a:extLst>
          </p:cNvPr>
          <p:cNvPicPr>
            <a:picLocks noChangeAspect="1"/>
          </p:cNvPicPr>
          <p:nvPr/>
        </p:nvPicPr>
        <p:blipFill>
          <a:blip r:embed="rId3"/>
          <a:stretch>
            <a:fillRect/>
          </a:stretch>
        </p:blipFill>
        <p:spPr>
          <a:xfrm>
            <a:off x="2973719" y="5098932"/>
            <a:ext cx="2053561" cy="1223607"/>
          </a:xfrm>
          <a:prstGeom prst="rect">
            <a:avLst/>
          </a:prstGeom>
        </p:spPr>
      </p:pic>
      <p:pic>
        <p:nvPicPr>
          <p:cNvPr id="13" name="Picture 6">
            <a:extLst>
              <a:ext uri="{FF2B5EF4-FFF2-40B4-BE49-F238E27FC236}">
                <a16:creationId xmlns:a16="http://schemas.microsoft.com/office/drawing/2014/main" id="{A09E018E-40BC-4A54-B641-E75AAC4DDC03}"/>
              </a:ext>
            </a:extLst>
          </p:cNvPr>
          <p:cNvPicPr>
            <a:picLocks noChangeAspect="1"/>
          </p:cNvPicPr>
          <p:nvPr/>
        </p:nvPicPr>
        <p:blipFill>
          <a:blip r:embed="rId4"/>
          <a:stretch>
            <a:fillRect/>
          </a:stretch>
        </p:blipFill>
        <p:spPr>
          <a:xfrm>
            <a:off x="1617133" y="1779063"/>
            <a:ext cx="5545666" cy="1123941"/>
          </a:xfrm>
          <a:prstGeom prst="rect">
            <a:avLst/>
          </a:prstGeom>
        </p:spPr>
      </p:pic>
      <p:pic>
        <p:nvPicPr>
          <p:cNvPr id="14" name="Picture 14" descr="A picture containing diagram&#10;&#10;Description automatically generated">
            <a:extLst>
              <a:ext uri="{FF2B5EF4-FFF2-40B4-BE49-F238E27FC236}">
                <a16:creationId xmlns:a16="http://schemas.microsoft.com/office/drawing/2014/main" id="{3B16F16B-491F-4182-AF0F-92A21F876B3F}"/>
              </a:ext>
            </a:extLst>
          </p:cNvPr>
          <p:cNvPicPr>
            <a:picLocks noChangeAspect="1"/>
          </p:cNvPicPr>
          <p:nvPr/>
        </p:nvPicPr>
        <p:blipFill>
          <a:blip r:embed="rId5"/>
          <a:stretch>
            <a:fillRect/>
          </a:stretch>
        </p:blipFill>
        <p:spPr>
          <a:xfrm>
            <a:off x="5842000" y="3314700"/>
            <a:ext cx="2954866" cy="2218266"/>
          </a:xfrm>
          <a:prstGeom prst="rect">
            <a:avLst/>
          </a:prstGeom>
        </p:spPr>
      </p:pic>
    </p:spTree>
    <p:extLst>
      <p:ext uri="{BB962C8B-B14F-4D97-AF65-F5344CB8AC3E}">
        <p14:creationId xmlns:p14="http://schemas.microsoft.com/office/powerpoint/2010/main" val="1971058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Simulated Annealing Algorithm</a:t>
            </a:r>
            <a:endParaRPr lang="en-US" dirty="0">
              <a:ea typeface="宋体"/>
            </a:endParaRPr>
          </a:p>
        </p:txBody>
      </p:sp>
      <p:sp>
        <p:nvSpPr>
          <p:cNvPr id="5" name="灯片编号占位符 4"/>
          <p:cNvSpPr>
            <a:spLocks noGrp="1"/>
          </p:cNvSpPr>
          <p:nvPr>
            <p:ph type="sldNum" sz="quarter" idx="12"/>
          </p:nvPr>
        </p:nvSpPr>
        <p:spPr/>
        <p:txBody>
          <a:bodyPr/>
          <a:lstStyle/>
          <a:p>
            <a:fld id="{7E8AFECB-488C-4862-A863-69DB259C81CD}" type="slidenum">
              <a:rPr lang="en-AU" smtClean="0"/>
              <a:pPr/>
              <a:t>33</a:t>
            </a:fld>
            <a:endParaRPr lang="en-AU"/>
          </a:p>
        </p:txBody>
      </p:sp>
      <p:sp>
        <p:nvSpPr>
          <p:cNvPr id="12" name="TextBox 11">
            <a:extLst>
              <a:ext uri="{FF2B5EF4-FFF2-40B4-BE49-F238E27FC236}">
                <a16:creationId xmlns:a16="http://schemas.microsoft.com/office/drawing/2014/main" id="{4E53BAA0-F00E-4B3E-9414-6EF6163C73D9}"/>
              </a:ext>
            </a:extLst>
          </p:cNvPr>
          <p:cNvSpPr txBox="1"/>
          <p:nvPr/>
        </p:nvSpPr>
        <p:spPr>
          <a:xfrm>
            <a:off x="939990" y="4607826"/>
            <a:ext cx="754550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Despite the many local maxima in this graph, the global maximum can still be found using </a:t>
            </a:r>
            <a:r>
              <a:rPr lang="en-US" b="1" dirty="0">
                <a:ea typeface="+mn-lt"/>
                <a:cs typeface="+mn-lt"/>
              </a:rPr>
              <a:t>simulated annealing</a:t>
            </a:r>
            <a:r>
              <a:rPr lang="en-US" dirty="0">
                <a:ea typeface="+mn-lt"/>
                <a:cs typeface="+mn-lt"/>
              </a:rPr>
              <a:t>. Unfortunately, the applicability of simulated annealing is problem-specific because it relies on finding </a:t>
            </a:r>
            <a:r>
              <a:rPr lang="en-US" i="1" dirty="0">
                <a:ea typeface="+mn-lt"/>
                <a:cs typeface="+mn-lt"/>
              </a:rPr>
              <a:t>lucky jumps</a:t>
            </a:r>
            <a:r>
              <a:rPr lang="en-US" dirty="0">
                <a:ea typeface="+mn-lt"/>
                <a:cs typeface="+mn-lt"/>
              </a:rPr>
              <a:t> that improve the position. In such extreme examples, hill climbing will most probably produce a local maximum.</a:t>
            </a:r>
            <a:endParaRPr lang="en-US" dirty="0"/>
          </a:p>
        </p:txBody>
      </p:sp>
      <p:pic>
        <p:nvPicPr>
          <p:cNvPr id="6" name="Picture 7" descr="A close up of a map&#10;&#10;Description automatically generated">
            <a:extLst>
              <a:ext uri="{FF2B5EF4-FFF2-40B4-BE49-F238E27FC236}">
                <a16:creationId xmlns:a16="http://schemas.microsoft.com/office/drawing/2014/main" id="{1B007559-9D18-4813-9CAD-FD2FD4CBECD9}"/>
              </a:ext>
            </a:extLst>
          </p:cNvPr>
          <p:cNvPicPr>
            <a:picLocks noChangeAspect="1"/>
          </p:cNvPicPr>
          <p:nvPr/>
        </p:nvPicPr>
        <p:blipFill>
          <a:blip r:embed="rId2"/>
          <a:stretch>
            <a:fillRect/>
          </a:stretch>
        </p:blipFill>
        <p:spPr>
          <a:xfrm>
            <a:off x="837632" y="1776106"/>
            <a:ext cx="7204310" cy="2324854"/>
          </a:xfrm>
          <a:prstGeom prst="rect">
            <a:avLst/>
          </a:prstGeom>
        </p:spPr>
      </p:pic>
    </p:spTree>
    <p:extLst>
      <p:ext uri="{BB962C8B-B14F-4D97-AF65-F5344CB8AC3E}">
        <p14:creationId xmlns:p14="http://schemas.microsoft.com/office/powerpoint/2010/main" val="3174441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34</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856938" y="2798450"/>
            <a:ext cx="80061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dirty="0">
                <a:ea typeface="+mn-lt"/>
                <a:cs typeface="+mn-lt"/>
              </a:rPr>
              <a:t>Ant Colony Optimization Algorithm</a:t>
            </a:r>
            <a:endParaRPr lang="en-GB" sz="4000" dirty="0">
              <a:latin typeface="Georgia"/>
              <a:cs typeface="Calibri"/>
            </a:endParaRPr>
          </a:p>
        </p:txBody>
      </p:sp>
    </p:spTree>
    <p:extLst>
      <p:ext uri="{BB962C8B-B14F-4D97-AF65-F5344CB8AC3E}">
        <p14:creationId xmlns:p14="http://schemas.microsoft.com/office/powerpoint/2010/main" val="2424439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35</a:t>
            </a:fld>
            <a:endParaRPr lang="en-AU"/>
          </a:p>
        </p:txBody>
      </p:sp>
      <p:pic>
        <p:nvPicPr>
          <p:cNvPr id="3" name="Picture 5" descr="A close up of a map&#10;&#10;Description automatically generated">
            <a:extLst>
              <a:ext uri="{FF2B5EF4-FFF2-40B4-BE49-F238E27FC236}">
                <a16:creationId xmlns:a16="http://schemas.microsoft.com/office/drawing/2014/main" id="{7681AFAE-B574-4896-86FF-80D6C11CEF85}"/>
              </a:ext>
            </a:extLst>
          </p:cNvPr>
          <p:cNvPicPr>
            <a:picLocks noChangeAspect="1"/>
          </p:cNvPicPr>
          <p:nvPr/>
        </p:nvPicPr>
        <p:blipFill>
          <a:blip r:embed="rId2"/>
          <a:stretch>
            <a:fillRect/>
          </a:stretch>
        </p:blipFill>
        <p:spPr>
          <a:xfrm>
            <a:off x="1622378" y="1274360"/>
            <a:ext cx="5489812" cy="4113093"/>
          </a:xfrm>
          <a:prstGeom prst="rect">
            <a:avLst/>
          </a:prstGeom>
        </p:spPr>
      </p:pic>
      <p:sp>
        <p:nvSpPr>
          <p:cNvPr id="7" name="TextBox 6">
            <a:extLst>
              <a:ext uri="{FF2B5EF4-FFF2-40B4-BE49-F238E27FC236}">
                <a16:creationId xmlns:a16="http://schemas.microsoft.com/office/drawing/2014/main" id="{E9182801-AE54-41F9-872C-A7BE9A26EF44}"/>
              </a:ext>
            </a:extLst>
          </p:cNvPr>
          <p:cNvSpPr txBox="1"/>
          <p:nvPr/>
        </p:nvSpPr>
        <p:spPr>
          <a:xfrm>
            <a:off x="2262116" y="5580228"/>
            <a:ext cx="51596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Individual ant acts with randomness;</a:t>
            </a:r>
          </a:p>
          <a:p>
            <a:r>
              <a:rPr lang="en-US" i="1" dirty="0">
                <a:solidFill>
                  <a:srgbClr val="202122"/>
                </a:solidFill>
                <a:latin typeface="Arial"/>
                <a:cs typeface="Arial"/>
              </a:rPr>
              <a:t>but there are </a:t>
            </a:r>
            <a:r>
              <a:rPr lang="en-US" b="1" i="1" dirty="0">
                <a:solidFill>
                  <a:srgbClr val="202122"/>
                </a:solidFill>
                <a:latin typeface="Arial"/>
                <a:cs typeface="Arial"/>
              </a:rPr>
              <a:t>patterns in colony actions</a:t>
            </a:r>
          </a:p>
        </p:txBody>
      </p:sp>
    </p:spTree>
    <p:extLst>
      <p:ext uri="{BB962C8B-B14F-4D97-AF65-F5344CB8AC3E}">
        <p14:creationId xmlns:p14="http://schemas.microsoft.com/office/powerpoint/2010/main" val="715375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36</a:t>
            </a:fld>
            <a:endParaRPr lang="en-AU"/>
          </a:p>
        </p:txBody>
      </p:sp>
      <p:pic>
        <p:nvPicPr>
          <p:cNvPr id="3" name="Picture 5" descr="A close up of a map&#10;&#10;Description automatically generated">
            <a:extLst>
              <a:ext uri="{FF2B5EF4-FFF2-40B4-BE49-F238E27FC236}">
                <a16:creationId xmlns:a16="http://schemas.microsoft.com/office/drawing/2014/main" id="{7681AFAE-B574-4896-86FF-80D6C11CEF85}"/>
              </a:ext>
            </a:extLst>
          </p:cNvPr>
          <p:cNvPicPr>
            <a:picLocks noChangeAspect="1"/>
          </p:cNvPicPr>
          <p:nvPr/>
        </p:nvPicPr>
        <p:blipFill>
          <a:blip r:embed="rId2"/>
          <a:stretch>
            <a:fillRect/>
          </a:stretch>
        </p:blipFill>
        <p:spPr>
          <a:xfrm>
            <a:off x="1622378" y="1274360"/>
            <a:ext cx="5489812" cy="4113093"/>
          </a:xfrm>
          <a:prstGeom prst="rect">
            <a:avLst/>
          </a:prstGeom>
        </p:spPr>
      </p:pic>
      <p:sp>
        <p:nvSpPr>
          <p:cNvPr id="7" name="TextBox 6">
            <a:extLst>
              <a:ext uri="{FF2B5EF4-FFF2-40B4-BE49-F238E27FC236}">
                <a16:creationId xmlns:a16="http://schemas.microsoft.com/office/drawing/2014/main" id="{E9182801-AE54-41F9-872C-A7BE9A26EF44}"/>
              </a:ext>
            </a:extLst>
          </p:cNvPr>
          <p:cNvSpPr txBox="1"/>
          <p:nvPr/>
        </p:nvSpPr>
        <p:spPr>
          <a:xfrm>
            <a:off x="2262116" y="5580228"/>
            <a:ext cx="43468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Invented by Italian scientist Marco Dorigo in </a:t>
            </a:r>
            <a:r>
              <a:rPr lang="en-US" i="1" dirty="0">
                <a:solidFill>
                  <a:srgbClr val="202122"/>
                </a:solidFill>
                <a:latin typeface="Arial"/>
                <a:ea typeface="+mn-lt"/>
                <a:cs typeface="Arial"/>
              </a:rPr>
              <a:t>1992 </a:t>
            </a:r>
            <a:endParaRPr lang="en-US" i="1" dirty="0">
              <a:solidFill>
                <a:srgbClr val="202122"/>
              </a:solidFill>
              <a:latin typeface="Arial"/>
              <a:cs typeface="Arial"/>
            </a:endParaRPr>
          </a:p>
        </p:txBody>
      </p:sp>
    </p:spTree>
    <p:extLst>
      <p:ext uri="{BB962C8B-B14F-4D97-AF65-F5344CB8AC3E}">
        <p14:creationId xmlns:p14="http://schemas.microsoft.com/office/powerpoint/2010/main" val="788667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37</a:t>
            </a:fld>
            <a:endParaRPr lang="en-AU"/>
          </a:p>
        </p:txBody>
      </p:sp>
      <p:sp>
        <p:nvSpPr>
          <p:cNvPr id="7" name="TextBox 6">
            <a:extLst>
              <a:ext uri="{FF2B5EF4-FFF2-40B4-BE49-F238E27FC236}">
                <a16:creationId xmlns:a16="http://schemas.microsoft.com/office/drawing/2014/main" id="{E9182801-AE54-41F9-872C-A7BE9A26EF44}"/>
              </a:ext>
            </a:extLst>
          </p:cNvPr>
          <p:cNvSpPr txBox="1"/>
          <p:nvPr/>
        </p:nvSpPr>
        <p:spPr>
          <a:xfrm>
            <a:off x="905869" y="4377518"/>
            <a:ext cx="769904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ea typeface="+mn-lt"/>
                <a:cs typeface="Arial"/>
              </a:rPr>
              <a:t>Pheromone Tracking: following routes with strong pheromone within a certain probability</a:t>
            </a:r>
          </a:p>
          <a:p>
            <a:endParaRPr lang="en-US" i="1" dirty="0">
              <a:solidFill>
                <a:srgbClr val="202122"/>
              </a:solidFill>
              <a:latin typeface="Arial"/>
              <a:ea typeface="+mn-lt"/>
              <a:cs typeface="Arial"/>
            </a:endParaRPr>
          </a:p>
          <a:p>
            <a:r>
              <a:rPr lang="en-US" i="1" dirty="0">
                <a:solidFill>
                  <a:srgbClr val="202122"/>
                </a:solidFill>
                <a:latin typeface="Arial"/>
                <a:ea typeface="+mn-lt"/>
                <a:cs typeface="Arial"/>
              </a:rPr>
              <a:t>Pheromone residue: leave pheromone behind. These pheromone will fade away with time. The closer an ant to the food, the more Pheromone will be released.</a:t>
            </a:r>
          </a:p>
        </p:txBody>
      </p:sp>
      <p:pic>
        <p:nvPicPr>
          <p:cNvPr id="4" name="Picture 5">
            <a:extLst>
              <a:ext uri="{FF2B5EF4-FFF2-40B4-BE49-F238E27FC236}">
                <a16:creationId xmlns:a16="http://schemas.microsoft.com/office/drawing/2014/main" id="{DC10B669-BBC5-4D0D-A10B-6561137AC008}"/>
              </a:ext>
            </a:extLst>
          </p:cNvPr>
          <p:cNvPicPr>
            <a:picLocks noChangeAspect="1"/>
          </p:cNvPicPr>
          <p:nvPr/>
        </p:nvPicPr>
        <p:blipFill>
          <a:blip r:embed="rId2"/>
          <a:stretch>
            <a:fillRect/>
          </a:stretch>
        </p:blipFill>
        <p:spPr>
          <a:xfrm>
            <a:off x="1724736" y="1359457"/>
            <a:ext cx="5532460" cy="2851078"/>
          </a:xfrm>
          <a:prstGeom prst="rect">
            <a:avLst/>
          </a:prstGeom>
        </p:spPr>
      </p:pic>
    </p:spTree>
    <p:extLst>
      <p:ext uri="{BB962C8B-B14F-4D97-AF65-F5344CB8AC3E}">
        <p14:creationId xmlns:p14="http://schemas.microsoft.com/office/powerpoint/2010/main" val="206678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38</a:t>
            </a:fld>
            <a:endParaRPr lang="en-AU"/>
          </a:p>
        </p:txBody>
      </p:sp>
      <p:pic>
        <p:nvPicPr>
          <p:cNvPr id="8" name="Picture 8" descr="A person standing on a lush green field&#10;&#10;Description automatically generated">
            <a:extLst>
              <a:ext uri="{FF2B5EF4-FFF2-40B4-BE49-F238E27FC236}">
                <a16:creationId xmlns:a16="http://schemas.microsoft.com/office/drawing/2014/main" id="{CA36A1AA-958E-483D-B99D-BDCFEC8886E0}"/>
              </a:ext>
            </a:extLst>
          </p:cNvPr>
          <p:cNvPicPr>
            <a:picLocks noChangeAspect="1"/>
          </p:cNvPicPr>
          <p:nvPr/>
        </p:nvPicPr>
        <p:blipFill>
          <a:blip r:embed="rId2"/>
          <a:stretch>
            <a:fillRect/>
          </a:stretch>
        </p:blipFill>
        <p:spPr>
          <a:xfrm>
            <a:off x="343279" y="1574634"/>
            <a:ext cx="8355839" cy="3214378"/>
          </a:xfrm>
          <a:prstGeom prst="rect">
            <a:avLst/>
          </a:prstGeom>
        </p:spPr>
      </p:pic>
    </p:spTree>
    <p:extLst>
      <p:ext uri="{BB962C8B-B14F-4D97-AF65-F5344CB8AC3E}">
        <p14:creationId xmlns:p14="http://schemas.microsoft.com/office/powerpoint/2010/main" val="3682217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39</a:t>
            </a:fld>
            <a:endParaRPr lang="en-AU"/>
          </a:p>
        </p:txBody>
      </p:sp>
      <p:pic>
        <p:nvPicPr>
          <p:cNvPr id="4" name="Picture 6" descr="A close up of a map&#10;&#10;Description automatically generated">
            <a:extLst>
              <a:ext uri="{FF2B5EF4-FFF2-40B4-BE49-F238E27FC236}">
                <a16:creationId xmlns:a16="http://schemas.microsoft.com/office/drawing/2014/main" id="{74E6AEC5-9DAB-45DB-BDEF-C6DF13F165E9}"/>
              </a:ext>
            </a:extLst>
          </p:cNvPr>
          <p:cNvPicPr>
            <a:picLocks noChangeAspect="1"/>
          </p:cNvPicPr>
          <p:nvPr/>
        </p:nvPicPr>
        <p:blipFill>
          <a:blip r:embed="rId2"/>
          <a:stretch>
            <a:fillRect/>
          </a:stretch>
        </p:blipFill>
        <p:spPr>
          <a:xfrm>
            <a:off x="1136176" y="1163472"/>
            <a:ext cx="6419565" cy="4821070"/>
          </a:xfrm>
          <a:prstGeom prst="rect">
            <a:avLst/>
          </a:prstGeom>
        </p:spPr>
      </p:pic>
    </p:spTree>
    <p:extLst>
      <p:ext uri="{BB962C8B-B14F-4D97-AF65-F5344CB8AC3E}">
        <p14:creationId xmlns:p14="http://schemas.microsoft.com/office/powerpoint/2010/main" val="390055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9888" y="110880"/>
            <a:ext cx="8229600" cy="850106"/>
          </a:xfrm>
        </p:spPr>
        <p:txBody>
          <a:bodyPr/>
          <a:lstStyle/>
          <a:p>
            <a:r>
              <a:rPr lang="en-US" dirty="0">
                <a:latin typeface="Georgia"/>
                <a:ea typeface="宋体"/>
              </a:rPr>
              <a:t>What is search techniques</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4</a:t>
            </a:fld>
            <a:endParaRPr lang="en-AU"/>
          </a:p>
        </p:txBody>
      </p:sp>
      <p:pic>
        <p:nvPicPr>
          <p:cNvPr id="6" name="Picture 6" descr="A picture containing furniture, bed&#10;&#10;Description automatically generated">
            <a:extLst>
              <a:ext uri="{FF2B5EF4-FFF2-40B4-BE49-F238E27FC236}">
                <a16:creationId xmlns:a16="http://schemas.microsoft.com/office/drawing/2014/main" id="{3F93CAAB-6520-47AF-B31A-6DD134268550}"/>
              </a:ext>
            </a:extLst>
          </p:cNvPr>
          <p:cNvPicPr>
            <a:picLocks noGrp="1" noChangeAspect="1"/>
          </p:cNvPicPr>
          <p:nvPr>
            <p:ph idx="1"/>
          </p:nvPr>
        </p:nvPicPr>
        <p:blipFill>
          <a:blip r:embed="rId2"/>
          <a:stretch>
            <a:fillRect/>
          </a:stretch>
        </p:blipFill>
        <p:spPr>
          <a:xfrm>
            <a:off x="2190750" y="2077576"/>
            <a:ext cx="5078105" cy="2454036"/>
          </a:xfrm>
        </p:spPr>
      </p:pic>
      <p:sp>
        <p:nvSpPr>
          <p:cNvPr id="7" name="TextBox 6">
            <a:extLst>
              <a:ext uri="{FF2B5EF4-FFF2-40B4-BE49-F238E27FC236}">
                <a16:creationId xmlns:a16="http://schemas.microsoft.com/office/drawing/2014/main" id="{1266A65F-C910-4813-BC3F-2F1C3BC45897}"/>
              </a:ext>
            </a:extLst>
          </p:cNvPr>
          <p:cNvSpPr txBox="1"/>
          <p:nvPr/>
        </p:nvSpPr>
        <p:spPr>
          <a:xfrm>
            <a:off x="2628901" y="4821072"/>
            <a:ext cx="409091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202122"/>
                </a:solidFill>
                <a:latin typeface="Arial"/>
                <a:cs typeface="Arial"/>
              </a:rPr>
              <a:t> How to find the maximum solution? Optimization is commonly seen in our daily lives.</a:t>
            </a:r>
            <a:endParaRPr lang="en-US" dirty="0"/>
          </a:p>
        </p:txBody>
      </p:sp>
      <p:pic>
        <p:nvPicPr>
          <p:cNvPr id="3" name="Picture 6" descr="A picture containing clock&#10;&#10;Description automatically generated">
            <a:extLst>
              <a:ext uri="{FF2B5EF4-FFF2-40B4-BE49-F238E27FC236}">
                <a16:creationId xmlns:a16="http://schemas.microsoft.com/office/drawing/2014/main" id="{9049DB4D-4C9C-4584-B485-A50DCC066280}"/>
              </a:ext>
            </a:extLst>
          </p:cNvPr>
          <p:cNvPicPr>
            <a:picLocks noChangeAspect="1"/>
          </p:cNvPicPr>
          <p:nvPr/>
        </p:nvPicPr>
        <p:blipFill rotWithShape="1">
          <a:blip r:embed="rId3"/>
          <a:srcRect r="53333" b="4872"/>
          <a:stretch/>
        </p:blipFill>
        <p:spPr>
          <a:xfrm>
            <a:off x="496438" y="1050876"/>
            <a:ext cx="1068622" cy="2171455"/>
          </a:xfrm>
          <a:prstGeom prst="rect">
            <a:avLst/>
          </a:prstGeom>
        </p:spPr>
      </p:pic>
    </p:spTree>
    <p:extLst>
      <p:ext uri="{BB962C8B-B14F-4D97-AF65-F5344CB8AC3E}">
        <p14:creationId xmlns:p14="http://schemas.microsoft.com/office/powerpoint/2010/main" val="1678416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Ant Colony Optimization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40</a:t>
            </a:fld>
            <a:endParaRPr lang="en-AU"/>
          </a:p>
        </p:txBody>
      </p:sp>
      <p:pic>
        <p:nvPicPr>
          <p:cNvPr id="3" name="Picture 5" descr="A close up of a map&#10;&#10;Description automatically generated">
            <a:extLst>
              <a:ext uri="{FF2B5EF4-FFF2-40B4-BE49-F238E27FC236}">
                <a16:creationId xmlns:a16="http://schemas.microsoft.com/office/drawing/2014/main" id="{73124D31-7210-449C-B3A0-6A794682D4EB}"/>
              </a:ext>
            </a:extLst>
          </p:cNvPr>
          <p:cNvPicPr>
            <a:picLocks noChangeAspect="1"/>
          </p:cNvPicPr>
          <p:nvPr/>
        </p:nvPicPr>
        <p:blipFill>
          <a:blip r:embed="rId2"/>
          <a:stretch>
            <a:fillRect/>
          </a:stretch>
        </p:blipFill>
        <p:spPr>
          <a:xfrm>
            <a:off x="581735" y="1345256"/>
            <a:ext cx="6078371" cy="4952233"/>
          </a:xfrm>
          <a:prstGeom prst="rect">
            <a:avLst/>
          </a:prstGeom>
        </p:spPr>
      </p:pic>
      <p:pic>
        <p:nvPicPr>
          <p:cNvPr id="6" name="Picture 7" descr="A picture containing building, container, object, truck&#10;&#10;Description automatically generated">
            <a:extLst>
              <a:ext uri="{FF2B5EF4-FFF2-40B4-BE49-F238E27FC236}">
                <a16:creationId xmlns:a16="http://schemas.microsoft.com/office/drawing/2014/main" id="{BBA2343B-C217-4BA4-B074-26397A2B3371}"/>
              </a:ext>
            </a:extLst>
          </p:cNvPr>
          <p:cNvPicPr>
            <a:picLocks noChangeAspect="1"/>
          </p:cNvPicPr>
          <p:nvPr/>
        </p:nvPicPr>
        <p:blipFill>
          <a:blip r:embed="rId3"/>
          <a:stretch>
            <a:fillRect/>
          </a:stretch>
        </p:blipFill>
        <p:spPr>
          <a:xfrm>
            <a:off x="6134669" y="604889"/>
            <a:ext cx="2743200" cy="2321580"/>
          </a:xfrm>
          <a:prstGeom prst="rect">
            <a:avLst/>
          </a:prstGeom>
        </p:spPr>
      </p:pic>
    </p:spTree>
    <p:extLst>
      <p:ext uri="{BB962C8B-B14F-4D97-AF65-F5344CB8AC3E}">
        <p14:creationId xmlns:p14="http://schemas.microsoft.com/office/powerpoint/2010/main" val="3126649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eorgia"/>
                <a:ea typeface="宋体"/>
              </a:rPr>
              <a:t>Reference</a:t>
            </a:r>
            <a:endParaRPr lang="en-US" altLang="zh-CN" dirty="0"/>
          </a:p>
        </p:txBody>
      </p:sp>
      <p:sp>
        <p:nvSpPr>
          <p:cNvPr id="5" name="灯片编号占位符 4"/>
          <p:cNvSpPr>
            <a:spLocks noGrp="1"/>
          </p:cNvSpPr>
          <p:nvPr>
            <p:ph type="sldNum" sz="quarter" idx="12"/>
          </p:nvPr>
        </p:nvSpPr>
        <p:spPr/>
        <p:txBody>
          <a:bodyPr/>
          <a:lstStyle/>
          <a:p>
            <a:fld id="{7E8AFECB-488C-4862-A863-69DB259C81CD}" type="slidenum">
              <a:rPr lang="en-AU" dirty="0" smtClean="0"/>
              <a:pPr/>
              <a:t>41</a:t>
            </a:fld>
            <a:endParaRPr lang="en-AU" dirty="0"/>
          </a:p>
        </p:txBody>
      </p:sp>
      <p:sp>
        <p:nvSpPr>
          <p:cNvPr id="7" name="内容占位符 6"/>
          <p:cNvSpPr>
            <a:spLocks noGrp="1"/>
          </p:cNvSpPr>
          <p:nvPr>
            <p:ph idx="1"/>
          </p:nvPr>
        </p:nvSpPr>
        <p:spPr>
          <a:xfrm>
            <a:off x="465729" y="1182762"/>
            <a:ext cx="8570794" cy="5310475"/>
          </a:xfrm>
        </p:spPr>
        <p:txBody>
          <a:bodyPr vert="horz" lIns="91440" tIns="45720" rIns="91440" bIns="45720" rtlCol="0" anchor="t">
            <a:normAutofit/>
          </a:bodyPr>
          <a:lstStyle/>
          <a:p>
            <a:pPr>
              <a:lnSpc>
                <a:spcPct val="150000"/>
              </a:lnSpc>
            </a:pPr>
            <a:r>
              <a:rPr lang="en-US" sz="2400" dirty="0">
                <a:latin typeface="Georgia"/>
                <a:ea typeface="宋体"/>
              </a:rPr>
              <a:t>Greedy</a:t>
            </a:r>
            <a:r>
              <a:rPr lang="en-US" sz="2400" dirty="0">
                <a:latin typeface="Georgia"/>
                <a:ea typeface="宋体"/>
                <a:cs typeface="Calibri"/>
              </a:rPr>
              <a:t> algorithm</a:t>
            </a:r>
            <a:endParaRPr lang="en-US" dirty="0">
              <a:ea typeface="宋体"/>
              <a:cs typeface="Calibri"/>
            </a:endParaRPr>
          </a:p>
          <a:p>
            <a:pPr marL="0" indent="0">
              <a:lnSpc>
                <a:spcPct val="150000"/>
              </a:lnSpc>
              <a:buNone/>
            </a:pPr>
            <a:r>
              <a:rPr lang="en-US" sz="2400" dirty="0">
                <a:latin typeface="Georgia"/>
                <a:ea typeface="宋体"/>
                <a:cs typeface="Calibri"/>
              </a:rPr>
              <a:t>    </a:t>
            </a:r>
            <a:r>
              <a:rPr lang="en-US" sz="2400" dirty="0">
                <a:latin typeface="Georgia"/>
                <a:ea typeface="宋体"/>
                <a:cs typeface="Calibri"/>
                <a:hlinkClick r:id="rId2"/>
              </a:rPr>
              <a:t>https://en.wikipedia.org/wiki/Greedy_algorithm</a:t>
            </a:r>
            <a:endParaRPr lang="en-US" dirty="0"/>
          </a:p>
          <a:p>
            <a:pPr>
              <a:lnSpc>
                <a:spcPct val="150000"/>
              </a:lnSpc>
            </a:pPr>
            <a:r>
              <a:rPr lang="en-US" sz="2400" dirty="0">
                <a:latin typeface="Georgia"/>
                <a:ea typeface="宋体"/>
              </a:rPr>
              <a:t>Hill climbing &amp; Simulated annealing</a:t>
            </a:r>
          </a:p>
          <a:p>
            <a:pPr marL="0" indent="0">
              <a:lnSpc>
                <a:spcPct val="150000"/>
              </a:lnSpc>
              <a:buNone/>
            </a:pPr>
            <a:r>
              <a:rPr lang="en-US" sz="2400" dirty="0">
                <a:latin typeface="Georgia"/>
                <a:ea typeface="宋体"/>
                <a:cs typeface="Calibri"/>
              </a:rPr>
              <a:t>    </a:t>
            </a:r>
            <a:r>
              <a:rPr lang="en-US" sz="2400" dirty="0">
                <a:latin typeface="Georgia"/>
                <a:ea typeface="宋体"/>
                <a:cs typeface="Calibri"/>
                <a:hlinkClick r:id="rId3"/>
              </a:rPr>
              <a:t>https://en.wikipedia.org/wiki/Hill_climbing</a:t>
            </a:r>
            <a:endParaRPr lang="en-US" sz="2400" dirty="0">
              <a:latin typeface="Georgia"/>
              <a:ea typeface="宋体"/>
              <a:cs typeface="Calibri"/>
            </a:endParaRPr>
          </a:p>
          <a:p>
            <a:r>
              <a:rPr lang="en" sz="2400" dirty="0">
                <a:latin typeface="Georgia"/>
                <a:ea typeface="宋体"/>
              </a:rPr>
              <a:t>Ant colony optimization algorithms</a:t>
            </a:r>
            <a:endParaRPr lang="en-US" sz="2400" dirty="0">
              <a:latin typeface="Georgia"/>
              <a:ea typeface="宋体"/>
            </a:endParaRPr>
          </a:p>
          <a:p>
            <a:pPr marL="0" indent="0">
              <a:lnSpc>
                <a:spcPct val="150000"/>
              </a:lnSpc>
              <a:buNone/>
            </a:pPr>
            <a:r>
              <a:rPr lang="en-US" sz="2400" dirty="0">
                <a:latin typeface="Georgia"/>
                <a:ea typeface="宋体"/>
                <a:cs typeface="Calibri"/>
              </a:rPr>
              <a:t>   </a:t>
            </a:r>
            <a:r>
              <a:rPr lang="en-US" sz="2400" dirty="0">
                <a:latin typeface="Georgia"/>
                <a:ea typeface="宋体"/>
                <a:cs typeface="Calibri"/>
                <a:hlinkClick r:id="rId4"/>
              </a:rPr>
              <a:t>https://en.wikipedia.org/wiki/Ant_colony_optimization_algorithms</a:t>
            </a:r>
            <a:endParaRPr lang="en-US" sz="2400" dirty="0">
              <a:ea typeface="宋体"/>
              <a:cs typeface="Calibri"/>
            </a:endParaRPr>
          </a:p>
          <a:p>
            <a:pPr>
              <a:lnSpc>
                <a:spcPct val="150000"/>
              </a:lnSpc>
            </a:pPr>
            <a:endParaRPr lang="en-US" sz="2400" dirty="0">
              <a:latin typeface="Georgia"/>
              <a:ea typeface="宋体"/>
              <a:cs typeface="Calibri"/>
            </a:endParaRPr>
          </a:p>
          <a:p>
            <a:pPr>
              <a:lnSpc>
                <a:spcPct val="150000"/>
              </a:lnSpc>
            </a:pPr>
            <a:endParaRPr lang="en-US" sz="2400" dirty="0">
              <a:latin typeface="Georgia"/>
              <a:ea typeface="宋体"/>
              <a:cs typeface="Calibri"/>
            </a:endParaRPr>
          </a:p>
          <a:p>
            <a:pPr>
              <a:lnSpc>
                <a:spcPct val="150000"/>
              </a:lnSpc>
            </a:pPr>
            <a:endParaRPr lang="en-US" sz="2400" dirty="0">
              <a:latin typeface="Georgia"/>
              <a:ea typeface="宋体"/>
              <a:cs typeface="Calibri"/>
            </a:endParaRPr>
          </a:p>
        </p:txBody>
      </p:sp>
    </p:spTree>
    <p:extLst>
      <p:ext uri="{BB962C8B-B14F-4D97-AF65-F5344CB8AC3E}">
        <p14:creationId xmlns:p14="http://schemas.microsoft.com/office/powerpoint/2010/main" val="296714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948" y="272947"/>
            <a:ext cx="8229600" cy="850106"/>
          </a:xfrm>
        </p:spPr>
        <p:txBody>
          <a:bodyPr/>
          <a:lstStyle/>
          <a:p>
            <a:r>
              <a:rPr lang="en-US" dirty="0">
                <a:latin typeface="Georgia"/>
                <a:ea typeface="宋体"/>
              </a:rPr>
              <a:t>Search Techniques</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5</a:t>
            </a:fld>
            <a:endParaRPr lang="en-AU"/>
          </a:p>
        </p:txBody>
      </p:sp>
      <p:pic>
        <p:nvPicPr>
          <p:cNvPr id="9" name="Picture 10" descr="A screenshot of a cell phone&#10;&#10;Description automatically generated">
            <a:extLst>
              <a:ext uri="{FF2B5EF4-FFF2-40B4-BE49-F238E27FC236}">
                <a16:creationId xmlns:a16="http://schemas.microsoft.com/office/drawing/2014/main" id="{12B99266-A79A-416A-93A0-9D655A0A09B5}"/>
              </a:ext>
            </a:extLst>
          </p:cNvPr>
          <p:cNvPicPr>
            <a:picLocks noGrp="1" noChangeAspect="1"/>
          </p:cNvPicPr>
          <p:nvPr>
            <p:ph idx="1"/>
          </p:nvPr>
        </p:nvPicPr>
        <p:blipFill>
          <a:blip r:embed="rId2"/>
          <a:stretch>
            <a:fillRect/>
          </a:stretch>
        </p:blipFill>
        <p:spPr>
          <a:xfrm>
            <a:off x="167185" y="1324388"/>
            <a:ext cx="8698741" cy="4122481"/>
          </a:xfrm>
        </p:spPr>
      </p:pic>
    </p:spTree>
    <p:extLst>
      <p:ext uri="{BB962C8B-B14F-4D97-AF65-F5344CB8AC3E}">
        <p14:creationId xmlns:p14="http://schemas.microsoft.com/office/powerpoint/2010/main" val="1820523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7CEA1D-791E-4ACA-B3D5-BEF07B0D8A55}"/>
              </a:ext>
            </a:extLst>
          </p:cNvPr>
          <p:cNvSpPr>
            <a:spLocks noGrp="1"/>
          </p:cNvSpPr>
          <p:nvPr>
            <p:ph type="sldNum" sz="quarter" idx="12"/>
          </p:nvPr>
        </p:nvSpPr>
        <p:spPr/>
        <p:txBody>
          <a:bodyPr/>
          <a:lstStyle/>
          <a:p>
            <a:fld id="{7E8AFECB-488C-4862-A863-69DB259C81CD}" type="slidenum">
              <a:rPr lang="en-AU" smtClean="0"/>
              <a:pPr/>
              <a:t>6</a:t>
            </a:fld>
            <a:endParaRPr lang="en-AU"/>
          </a:p>
        </p:txBody>
      </p:sp>
      <p:sp>
        <p:nvSpPr>
          <p:cNvPr id="6" name="TextBox 5">
            <a:extLst>
              <a:ext uri="{FF2B5EF4-FFF2-40B4-BE49-F238E27FC236}">
                <a16:creationId xmlns:a16="http://schemas.microsoft.com/office/drawing/2014/main" id="{D966A813-E740-4871-8845-7893B6D28E27}"/>
              </a:ext>
            </a:extLst>
          </p:cNvPr>
          <p:cNvSpPr txBox="1"/>
          <p:nvPr/>
        </p:nvSpPr>
        <p:spPr>
          <a:xfrm>
            <a:off x="2110825" y="2602264"/>
            <a:ext cx="60869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800" dirty="0">
                <a:ea typeface="+mn-lt"/>
                <a:cs typeface="+mn-lt"/>
              </a:rPr>
              <a:t>Greedy Algorithm</a:t>
            </a:r>
            <a:endParaRPr lang="en-GB" sz="4800" dirty="0">
              <a:latin typeface="Georgia"/>
              <a:cs typeface="Calibri"/>
            </a:endParaRPr>
          </a:p>
        </p:txBody>
      </p:sp>
    </p:spTree>
    <p:extLst>
      <p:ext uri="{BB962C8B-B14F-4D97-AF65-F5344CB8AC3E}">
        <p14:creationId xmlns:p14="http://schemas.microsoft.com/office/powerpoint/2010/main" val="1431700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7</a:t>
            </a:fld>
            <a:endParaRPr lang="en-AU"/>
          </a:p>
        </p:txBody>
      </p:sp>
      <p:pic>
        <p:nvPicPr>
          <p:cNvPr id="4" name="Picture 5" descr="A picture containing drawing&#10;&#10;Description automatically generated">
            <a:extLst>
              <a:ext uri="{FF2B5EF4-FFF2-40B4-BE49-F238E27FC236}">
                <a16:creationId xmlns:a16="http://schemas.microsoft.com/office/drawing/2014/main" id="{3AFBD546-C8D6-4DBC-9F1C-5ECFB7642D3A}"/>
              </a:ext>
            </a:extLst>
          </p:cNvPr>
          <p:cNvPicPr>
            <a:picLocks noChangeAspect="1"/>
          </p:cNvPicPr>
          <p:nvPr/>
        </p:nvPicPr>
        <p:blipFill>
          <a:blip r:embed="rId3"/>
          <a:stretch>
            <a:fillRect/>
          </a:stretch>
        </p:blipFill>
        <p:spPr>
          <a:xfrm>
            <a:off x="1798590" y="1222611"/>
            <a:ext cx="5546819" cy="4412775"/>
          </a:xfrm>
          <a:prstGeom prst="rect">
            <a:avLst/>
          </a:prstGeom>
        </p:spPr>
      </p:pic>
    </p:spTree>
    <p:extLst>
      <p:ext uri="{BB962C8B-B14F-4D97-AF65-F5344CB8AC3E}">
        <p14:creationId xmlns:p14="http://schemas.microsoft.com/office/powerpoint/2010/main" val="1157887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altLang="zh-CN" dirty="0">
                <a:latin typeface="Georgia"/>
                <a:ea typeface="宋体"/>
              </a:rPr>
              <a:t>Greedy Algorithm</a:t>
            </a:r>
            <a:endParaRPr lang="en-US" altLang="zh-CN" dirty="0"/>
          </a:p>
        </p:txBody>
      </p:sp>
      <p:sp>
        <p:nvSpPr>
          <p:cNvPr id="5" name="灯片编号占位符 4"/>
          <p:cNvSpPr>
            <a:spLocks noGrp="1"/>
          </p:cNvSpPr>
          <p:nvPr>
            <p:ph type="sldNum" sz="quarter" idx="12"/>
          </p:nvPr>
        </p:nvSpPr>
        <p:spPr/>
        <p:txBody>
          <a:bodyPr/>
          <a:lstStyle/>
          <a:p>
            <a:fld id="{7E8AFECB-488C-4862-A863-69DB259C81CD}" type="slidenum">
              <a:rPr lang="en-AU" smtClean="0"/>
              <a:pPr/>
              <a:t>8</a:t>
            </a:fld>
            <a:endParaRPr lang="en-AU"/>
          </a:p>
        </p:txBody>
      </p:sp>
      <p:pic>
        <p:nvPicPr>
          <p:cNvPr id="4" name="Picture 5" descr="A picture containing drawing&#10;&#10;Description automatically generated">
            <a:extLst>
              <a:ext uri="{FF2B5EF4-FFF2-40B4-BE49-F238E27FC236}">
                <a16:creationId xmlns:a16="http://schemas.microsoft.com/office/drawing/2014/main" id="{3AFBD546-C8D6-4DBC-9F1C-5ECFB7642D3A}"/>
              </a:ext>
            </a:extLst>
          </p:cNvPr>
          <p:cNvPicPr>
            <a:picLocks noChangeAspect="1"/>
          </p:cNvPicPr>
          <p:nvPr/>
        </p:nvPicPr>
        <p:blipFill>
          <a:blip r:embed="rId2"/>
          <a:stretch>
            <a:fillRect/>
          </a:stretch>
        </p:blipFill>
        <p:spPr>
          <a:xfrm>
            <a:off x="5159351" y="309917"/>
            <a:ext cx="2348126" cy="1862351"/>
          </a:xfrm>
          <a:prstGeom prst="rect">
            <a:avLst/>
          </a:prstGeom>
        </p:spPr>
      </p:pic>
      <p:pic>
        <p:nvPicPr>
          <p:cNvPr id="6" name="Picture 6" descr="A picture containing clock&#10;&#10;Description automatically generated">
            <a:extLst>
              <a:ext uri="{FF2B5EF4-FFF2-40B4-BE49-F238E27FC236}">
                <a16:creationId xmlns:a16="http://schemas.microsoft.com/office/drawing/2014/main" id="{CC28EF82-5C9D-4D04-9851-94F5724E1E55}"/>
              </a:ext>
            </a:extLst>
          </p:cNvPr>
          <p:cNvPicPr>
            <a:picLocks noChangeAspect="1"/>
          </p:cNvPicPr>
          <p:nvPr/>
        </p:nvPicPr>
        <p:blipFill>
          <a:blip r:embed="rId3"/>
          <a:stretch>
            <a:fillRect/>
          </a:stretch>
        </p:blipFill>
        <p:spPr>
          <a:xfrm>
            <a:off x="1042348" y="1562669"/>
            <a:ext cx="3800901" cy="3800901"/>
          </a:xfrm>
          <a:prstGeom prst="rect">
            <a:avLst/>
          </a:prstGeom>
        </p:spPr>
      </p:pic>
      <p:sp>
        <p:nvSpPr>
          <p:cNvPr id="7" name="TextBox 6">
            <a:extLst>
              <a:ext uri="{FF2B5EF4-FFF2-40B4-BE49-F238E27FC236}">
                <a16:creationId xmlns:a16="http://schemas.microsoft.com/office/drawing/2014/main" id="{04103674-33DA-4021-9C7A-D3E20C89E23C}"/>
              </a:ext>
            </a:extLst>
          </p:cNvPr>
          <p:cNvSpPr txBox="1"/>
          <p:nvPr/>
        </p:nvSpPr>
        <p:spPr>
          <a:xfrm>
            <a:off x="1042348" y="5273154"/>
            <a:ext cx="37497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02122"/>
                </a:solidFill>
                <a:latin typeface="Arial"/>
                <a:cs typeface="Arial"/>
              </a:rPr>
              <a:t>Starting from A, a greedy algorithm that tries to find the maximum by following the </a:t>
            </a:r>
            <a:r>
              <a:rPr lang="en-US" sz="1400" b="1" dirty="0">
                <a:solidFill>
                  <a:srgbClr val="202122"/>
                </a:solidFill>
                <a:latin typeface="Arial"/>
                <a:cs typeface="Arial"/>
              </a:rPr>
              <a:t>greatest slope</a:t>
            </a:r>
            <a:r>
              <a:rPr lang="en-US" sz="1400" dirty="0">
                <a:solidFill>
                  <a:srgbClr val="202122"/>
                </a:solidFill>
                <a:latin typeface="Arial"/>
                <a:cs typeface="Arial"/>
              </a:rPr>
              <a:t> will find the local maximum at "m", oblivious to the global maximum at "M".</a:t>
            </a:r>
            <a:endParaRPr lang="en-US" sz="1400">
              <a:cs typeface="Calibri"/>
            </a:endParaRPr>
          </a:p>
        </p:txBody>
      </p:sp>
    </p:spTree>
    <p:extLst>
      <p:ext uri="{BB962C8B-B14F-4D97-AF65-F5344CB8AC3E}">
        <p14:creationId xmlns:p14="http://schemas.microsoft.com/office/powerpoint/2010/main" val="4228579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537" y="307067"/>
            <a:ext cx="8229600" cy="850106"/>
          </a:xfrm>
        </p:spPr>
        <p:txBody>
          <a:bodyPr/>
          <a:lstStyle/>
          <a:p>
            <a:r>
              <a:rPr lang="en-US" dirty="0">
                <a:latin typeface="Georgia"/>
                <a:ea typeface="宋体"/>
              </a:rPr>
              <a:t>Greedy Algorithm</a:t>
            </a:r>
            <a:endParaRPr lang="en-US" dirty="0"/>
          </a:p>
        </p:txBody>
      </p:sp>
      <p:sp>
        <p:nvSpPr>
          <p:cNvPr id="5" name="灯片编号占位符 4"/>
          <p:cNvSpPr>
            <a:spLocks noGrp="1"/>
          </p:cNvSpPr>
          <p:nvPr>
            <p:ph type="sldNum" sz="quarter" idx="12"/>
          </p:nvPr>
        </p:nvSpPr>
        <p:spPr/>
        <p:txBody>
          <a:bodyPr/>
          <a:lstStyle/>
          <a:p>
            <a:fld id="{7E8AFECB-488C-4862-A863-69DB259C81CD}" type="slidenum">
              <a:rPr lang="en-AU" smtClean="0"/>
              <a:pPr/>
              <a:t>9</a:t>
            </a:fld>
            <a:endParaRPr lang="en-AU"/>
          </a:p>
        </p:txBody>
      </p:sp>
      <p:pic>
        <p:nvPicPr>
          <p:cNvPr id="4" name="Picture 5" descr="A picture containing drawing&#10;&#10;Description automatically generated">
            <a:extLst>
              <a:ext uri="{FF2B5EF4-FFF2-40B4-BE49-F238E27FC236}">
                <a16:creationId xmlns:a16="http://schemas.microsoft.com/office/drawing/2014/main" id="{3AFBD546-C8D6-4DBC-9F1C-5ECFB7642D3A}"/>
              </a:ext>
            </a:extLst>
          </p:cNvPr>
          <p:cNvPicPr>
            <a:picLocks noChangeAspect="1"/>
          </p:cNvPicPr>
          <p:nvPr/>
        </p:nvPicPr>
        <p:blipFill>
          <a:blip r:embed="rId2"/>
          <a:stretch>
            <a:fillRect/>
          </a:stretch>
        </p:blipFill>
        <p:spPr>
          <a:xfrm>
            <a:off x="5193470" y="173439"/>
            <a:ext cx="2348126" cy="1862351"/>
          </a:xfrm>
          <a:prstGeom prst="rect">
            <a:avLst/>
          </a:prstGeom>
        </p:spPr>
      </p:pic>
      <p:pic>
        <p:nvPicPr>
          <p:cNvPr id="6" name="Picture 6" descr="A picture containing clock&#10;&#10;Description automatically generated">
            <a:extLst>
              <a:ext uri="{FF2B5EF4-FFF2-40B4-BE49-F238E27FC236}">
                <a16:creationId xmlns:a16="http://schemas.microsoft.com/office/drawing/2014/main" id="{CC28EF82-5C9D-4D04-9851-94F5724E1E55}"/>
              </a:ext>
            </a:extLst>
          </p:cNvPr>
          <p:cNvPicPr>
            <a:picLocks noChangeAspect="1"/>
          </p:cNvPicPr>
          <p:nvPr/>
        </p:nvPicPr>
        <p:blipFill>
          <a:blip r:embed="rId3"/>
          <a:stretch>
            <a:fillRect/>
          </a:stretch>
        </p:blipFill>
        <p:spPr>
          <a:xfrm>
            <a:off x="539087" y="1545609"/>
            <a:ext cx="2009633" cy="2009633"/>
          </a:xfrm>
          <a:prstGeom prst="rect">
            <a:avLst/>
          </a:prstGeom>
        </p:spPr>
      </p:pic>
      <p:pic>
        <p:nvPicPr>
          <p:cNvPr id="3" name="Picture 7" descr="A drawing of a person&#10;&#10;Description automatically generated">
            <a:extLst>
              <a:ext uri="{FF2B5EF4-FFF2-40B4-BE49-F238E27FC236}">
                <a16:creationId xmlns:a16="http://schemas.microsoft.com/office/drawing/2014/main" id="{A59CB5B0-7A8F-4783-A179-98E255A350E7}"/>
              </a:ext>
            </a:extLst>
          </p:cNvPr>
          <p:cNvPicPr>
            <a:picLocks noChangeAspect="1"/>
          </p:cNvPicPr>
          <p:nvPr/>
        </p:nvPicPr>
        <p:blipFill>
          <a:blip r:embed="rId4"/>
          <a:stretch>
            <a:fillRect/>
          </a:stretch>
        </p:blipFill>
        <p:spPr>
          <a:xfrm>
            <a:off x="2987153" y="2085720"/>
            <a:ext cx="5421572" cy="3232472"/>
          </a:xfrm>
          <a:prstGeom prst="rect">
            <a:avLst/>
          </a:prstGeom>
        </p:spPr>
      </p:pic>
      <p:sp>
        <p:nvSpPr>
          <p:cNvPr id="8" name="TextBox 7">
            <a:extLst>
              <a:ext uri="{FF2B5EF4-FFF2-40B4-BE49-F238E27FC236}">
                <a16:creationId xmlns:a16="http://schemas.microsoft.com/office/drawing/2014/main" id="{A2AA5D42-1004-4B26-9B83-695A2516ECC5}"/>
              </a:ext>
            </a:extLst>
          </p:cNvPr>
          <p:cNvSpPr txBox="1"/>
          <p:nvPr/>
        </p:nvSpPr>
        <p:spPr>
          <a:xfrm>
            <a:off x="3132161" y="5349922"/>
            <a:ext cx="479036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202122"/>
                </a:solidFill>
                <a:latin typeface="Arial"/>
                <a:cs typeface="Arial"/>
              </a:rPr>
              <a:t>With a goal of reaching the largest sum, at each step, the greedy algorithm will choose what appears to be the optimal immediate choice, so it will choose 12 instead of 3 at the second step, and will not reach the best solution, which contains 99.</a:t>
            </a:r>
            <a:endParaRPr lang="en-US" sz="1400">
              <a:cs typeface="Calibri"/>
            </a:endParaRPr>
          </a:p>
        </p:txBody>
      </p:sp>
    </p:spTree>
    <p:extLst>
      <p:ext uri="{BB962C8B-B14F-4D97-AF65-F5344CB8AC3E}">
        <p14:creationId xmlns:p14="http://schemas.microsoft.com/office/powerpoint/2010/main" val="2281590850"/>
      </p:ext>
    </p:extLst>
  </p:cSld>
  <p:clrMapOvr>
    <a:masterClrMapping/>
  </p:clrMapOvr>
</p:sld>
</file>

<file path=ppt/theme/theme1.xml><?xml version="1.0" encoding="utf-8"?>
<a:theme xmlns:a="http://schemas.openxmlformats.org/drawingml/2006/main" name="1_UoA_PPT2">
  <a:themeElements>
    <a:clrScheme name="Custom UofA">
      <a:dk1>
        <a:sysClr val="windowText" lastClr="000000"/>
      </a:dk1>
      <a:lt1>
        <a:sysClr val="window" lastClr="FFFFFF"/>
      </a:lt1>
      <a:dk2>
        <a:srgbClr val="0F497B"/>
      </a:dk2>
      <a:lt2>
        <a:srgbClr val="EEECE1"/>
      </a:lt2>
      <a:accent1>
        <a:srgbClr val="005A9C"/>
      </a:accent1>
      <a:accent2>
        <a:srgbClr val="ED1C2E"/>
      </a:accent2>
      <a:accent3>
        <a:srgbClr val="B38808"/>
      </a:accent3>
      <a:accent4>
        <a:srgbClr val="4391CA"/>
      </a:accent4>
      <a:accent5>
        <a:srgbClr val="C7DAEA"/>
      </a:accent5>
      <a:accent6>
        <a:srgbClr val="D6B400"/>
      </a:accent6>
      <a:hlink>
        <a:srgbClr val="0070C0"/>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On-screen Show (4:3)</PresentationFormat>
  <Slides>41</Slides>
  <Notes>1</Notes>
  <HiddenSlides>0</HiddenSlides>
  <ScaleCrop>false</ScaleCrop>
  <HeadingPairs>
    <vt:vector size="4" baseType="variant">
      <vt:variant>
        <vt:lpstr>Theme</vt:lpstr>
      </vt:variant>
      <vt:variant>
        <vt:i4>2</vt:i4>
      </vt:variant>
      <vt:variant>
        <vt:lpstr>Slide Titles</vt:lpstr>
      </vt:variant>
      <vt:variant>
        <vt:i4>41</vt:i4>
      </vt:variant>
    </vt:vector>
  </HeadingPairs>
  <TitlesOfParts>
    <vt:vector size="43" baseType="lpstr">
      <vt:lpstr>1_UoA_PPT2</vt:lpstr>
      <vt:lpstr>Office 主题</vt:lpstr>
      <vt:lpstr>PowerPoint Presentation</vt:lpstr>
      <vt:lpstr>PowerPoint Presentation</vt:lpstr>
      <vt:lpstr>What is search techniques</vt:lpstr>
      <vt:lpstr>What is search techniques</vt:lpstr>
      <vt:lpstr>Search Techniques</vt:lpstr>
      <vt:lpstr>PowerPoint Presentation</vt:lpstr>
      <vt:lpstr>Greedy Algorithm</vt:lpstr>
      <vt:lpstr>Greedy Algorithm</vt:lpstr>
      <vt:lpstr>Greedy Algorithm</vt:lpstr>
      <vt:lpstr>Greedy Algorithm --- Steps</vt:lpstr>
      <vt:lpstr>PowerPoint Presentation</vt:lpstr>
      <vt:lpstr>Greedy Algorithm --- Have a think</vt:lpstr>
      <vt:lpstr>Greedy Algorithm --- Have a think</vt:lpstr>
      <vt:lpstr>Greedy Algorithm --- Have a think</vt:lpstr>
      <vt:lpstr>Greedy Algorithm --- Steps</vt:lpstr>
      <vt:lpstr>PowerPoint Presentation</vt:lpstr>
      <vt:lpstr>Greedy Algorithm --- Code</vt:lpstr>
      <vt:lpstr>PowerPoint Presentation</vt:lpstr>
      <vt:lpstr>PowerPoint Presentation</vt:lpstr>
      <vt:lpstr>PowerPoint Presentation</vt:lpstr>
      <vt:lpstr>Hill Climbing Algorithm</vt:lpstr>
      <vt:lpstr>Hill Climbing Algorithm</vt:lpstr>
      <vt:lpstr>Hill Climbing Algorithm --- An example</vt:lpstr>
      <vt:lpstr>PowerPoint Presentation</vt:lpstr>
      <vt:lpstr>Hill Climbing Algorithm</vt:lpstr>
      <vt:lpstr>Hill Climbing Algorithm --- Problem</vt:lpstr>
      <vt:lpstr>PowerPoint Presentation</vt:lpstr>
      <vt:lpstr>Simulated Annealing Algorithm VS Hill Climbing</vt:lpstr>
      <vt:lpstr>Simulated Annealing Algorithm VS Hill Climbing</vt:lpstr>
      <vt:lpstr>Simulated Annealing Algorithm VS Hill Climbing</vt:lpstr>
      <vt:lpstr>Simulated Annealing Algorithm --- Temperature</vt:lpstr>
      <vt:lpstr>Simulated Annealing Algorithm --- Temperature</vt:lpstr>
      <vt:lpstr>Simulated Annealing Algorithm</vt:lpstr>
      <vt:lpstr>PowerPoint Presentation</vt:lpstr>
      <vt:lpstr>Ant Colony Optimization Algorithm</vt:lpstr>
      <vt:lpstr>Ant Colony Optimization Algorithm</vt:lpstr>
      <vt:lpstr>Ant Colony Optimization Algorithm</vt:lpstr>
      <vt:lpstr>Ant Colony Optimization Algorithm</vt:lpstr>
      <vt:lpstr>Ant Colony Optimization Algorithm</vt:lpstr>
      <vt:lpstr>Ant Colony Optimization Algorithm</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Technlogies</dc:title>
  <dc:creator>alva</dc:creator>
  <cp:revision>827</cp:revision>
  <dcterms:created xsi:type="dcterms:W3CDTF">2020-07-15T05:18:50Z</dcterms:created>
  <dcterms:modified xsi:type="dcterms:W3CDTF">2021-08-15T13:05:52Z</dcterms:modified>
</cp:coreProperties>
</file>